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66" r:id="rId4"/>
    <p:sldId id="289" r:id="rId5"/>
    <p:sldId id="290" r:id="rId6"/>
    <p:sldId id="292" r:id="rId7"/>
    <p:sldId id="297" r:id="rId8"/>
    <p:sldId id="299" r:id="rId9"/>
    <p:sldId id="300" r:id="rId10"/>
    <p:sldId id="301" r:id="rId11"/>
    <p:sldId id="302" r:id="rId12"/>
    <p:sldId id="294" r:id="rId13"/>
    <p:sldId id="306" r:id="rId14"/>
    <p:sldId id="303" r:id="rId15"/>
    <p:sldId id="304" r:id="rId16"/>
    <p:sldId id="307" r:id="rId17"/>
    <p:sldId id="295" r:id="rId18"/>
    <p:sldId id="29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6A6A6"/>
    <a:srgbClr val="264B65"/>
    <a:srgbClr val="C65A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335"/>
    <p:restoredTop sz="95952"/>
  </p:normalViewPr>
  <p:slideViewPr>
    <p:cSldViewPr snapToGrid="0" snapToObjects="1">
      <p:cViewPr varScale="1">
        <p:scale>
          <a:sx n="127" d="100"/>
          <a:sy n="127" d="100"/>
        </p:scale>
        <p:origin x="9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tiff>
</file>

<file path=ppt/media/image11.tiff>
</file>

<file path=ppt/media/image12.png>
</file>

<file path=ppt/media/image13.tiff>
</file>

<file path=ppt/media/image14.tiff>
</file>

<file path=ppt/media/image15.tiff>
</file>

<file path=ppt/media/image16.tiff>
</file>

<file path=ppt/media/image17.tiff>
</file>

<file path=ppt/media/image18.tiff>
</file>

<file path=ppt/media/image19.png>
</file>

<file path=ppt/media/image2.pn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tiff>
</file>

<file path=ppt/media/image30.tiff>
</file>

<file path=ppt/media/image31.tiff>
</file>

<file path=ppt/media/image32.tiff>
</file>

<file path=ppt/media/image33.tiff>
</file>

<file path=ppt/media/image34.tiff>
</file>

<file path=ppt/media/image35.tiff>
</file>

<file path=ppt/media/image36.tiff>
</file>

<file path=ppt/media/image37.tiff>
</file>

<file path=ppt/media/image38.tiff>
</file>

<file path=ppt/media/image39.png>
</file>

<file path=ppt/media/image4.tiff>
</file>

<file path=ppt/media/image40.png>
</file>

<file path=ppt/media/image5.tiff>
</file>

<file path=ppt/media/image6.tiff>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1620B-2023-6A43-91E1-8CAA05DC91DF}"/>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B2D0861-53DB-BE4B-B8A6-50EBC1B78B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085706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B94C9-E2B3-004E-BAFA-E4A4B52F0D2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C12F498-EB7F-AE44-8BE8-27ABB2B6F1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EF3E28-51E2-4644-9486-5BAFEE573289}"/>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5" name="Footer Placeholder 4">
            <a:extLst>
              <a:ext uri="{FF2B5EF4-FFF2-40B4-BE49-F238E27FC236}">
                <a16:creationId xmlns:a16="http://schemas.microsoft.com/office/drawing/2014/main" id="{38986F00-4E82-2546-8679-FE36E544C78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8D421AFB-D1DE-1F44-A471-D59655823DBF}"/>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2181754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47FFB5-F341-F440-A7D2-9A2FC16D008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BAF9BD-6756-5441-8331-165D309588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3FE949-C3D7-2F46-ABFF-E2CAB2BAF539}"/>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5" name="Footer Placeholder 4">
            <a:extLst>
              <a:ext uri="{FF2B5EF4-FFF2-40B4-BE49-F238E27FC236}">
                <a16:creationId xmlns:a16="http://schemas.microsoft.com/office/drawing/2014/main" id="{4F0079D2-B9D8-B442-99A8-E82F3CA5715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A93314D-07C7-3346-A390-E003347A319F}"/>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3397263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98C05-7E48-9E42-A766-29B7B2552A97}"/>
              </a:ext>
            </a:extLst>
          </p:cNvPr>
          <p:cNvSpPr>
            <a:spLocks noGrp="1"/>
          </p:cNvSpPr>
          <p:nvPr>
            <p:ph type="title"/>
          </p:nvPr>
        </p:nvSpPr>
        <p:spPr/>
        <p:txBody>
          <a:bodyPr/>
          <a:lstStyle>
            <a:lvl1pPr>
              <a:defRPr>
                <a:solidFill>
                  <a:schemeClr val="accent2">
                    <a:lumMod val="75000"/>
                  </a:schemeClr>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82A4B9F1-9748-6642-B599-E522804402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5EC260-C043-9646-BC90-8C42FD483D18}"/>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5" name="Footer Placeholder 4">
            <a:extLst>
              <a:ext uri="{FF2B5EF4-FFF2-40B4-BE49-F238E27FC236}">
                <a16:creationId xmlns:a16="http://schemas.microsoft.com/office/drawing/2014/main" id="{8F0B0EEA-5D1F-924E-A1F2-A8500A4EFF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8235A15-509C-8F4B-9132-27C195C35987}"/>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3967260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7E53E-9A7F-374A-88C7-76268FAE3C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F7F8DDF-441D-424E-B1BD-DBF1B4662A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BC408C-6819-BE49-9C5D-B72C88654082}"/>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5" name="Footer Placeholder 4">
            <a:extLst>
              <a:ext uri="{FF2B5EF4-FFF2-40B4-BE49-F238E27FC236}">
                <a16:creationId xmlns:a16="http://schemas.microsoft.com/office/drawing/2014/main" id="{B65FF2E3-D7B8-3040-8C31-51BE724CE0E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D6FB097-38D8-5B40-A329-C763A8E45445}"/>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3105950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61036-C380-7A41-A209-4DE926F87D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F9E15D-725C-1C4F-8A9F-6039AD9B6A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002653A-9DDC-FC40-BC14-5892F1DBB8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EEE224-8242-C747-949E-E3C1D6EB49F0}"/>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6" name="Footer Placeholder 5">
            <a:extLst>
              <a:ext uri="{FF2B5EF4-FFF2-40B4-BE49-F238E27FC236}">
                <a16:creationId xmlns:a16="http://schemas.microsoft.com/office/drawing/2014/main" id="{81695C1C-4F7F-3846-A10B-8EF8ADA3F7D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BFF210D2-704E-C744-928B-F94C95424E3C}"/>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1747048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31086-36E9-2347-8481-B496CB77A08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60B3242-BB6C-D34D-A7F6-6DED92C466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CF167A-D1F2-B74E-B4AA-D0892368DF9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9885A-567D-8D4B-84F8-EB7D0076F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C2361E-8BED-F744-832B-07E10988E5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958F10-DA64-CF4A-8D89-AC02FCBD73D0}"/>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8" name="Footer Placeholder 7">
            <a:extLst>
              <a:ext uri="{FF2B5EF4-FFF2-40B4-BE49-F238E27FC236}">
                <a16:creationId xmlns:a16="http://schemas.microsoft.com/office/drawing/2014/main" id="{5399588B-F11A-864F-B1A7-708AEF53D60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3A9626E4-3505-C342-85DA-906E835DE383}"/>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3843448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A410C-E414-E34C-B155-684E978FF2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D4143C2-C2F7-2740-A2A7-A61596E846D5}"/>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4" name="Footer Placeholder 3">
            <a:extLst>
              <a:ext uri="{FF2B5EF4-FFF2-40B4-BE49-F238E27FC236}">
                <a16:creationId xmlns:a16="http://schemas.microsoft.com/office/drawing/2014/main" id="{919EF77C-25A2-1C4E-A897-EF6C5E261F3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DEAC77EC-0D57-7E44-A972-827E5E7F2DAE}"/>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3466882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F2A5C6-709E-A445-A735-4445E1439474}"/>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3" name="Footer Placeholder 2">
            <a:extLst>
              <a:ext uri="{FF2B5EF4-FFF2-40B4-BE49-F238E27FC236}">
                <a16:creationId xmlns:a16="http://schemas.microsoft.com/office/drawing/2014/main" id="{90CF593C-27FB-2A42-A964-9115742FB84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00B7B51D-4993-5145-B0D9-300F735945BB}"/>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1057157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13A69-461C-5C40-B044-1CF0C71163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B71F66-5C0A-2448-9AC9-07E9335932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67E0AF-8E46-0C4A-9886-54E6E1755B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200122-02F2-0446-9491-0D9CF9FC7226}"/>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6" name="Footer Placeholder 5">
            <a:extLst>
              <a:ext uri="{FF2B5EF4-FFF2-40B4-BE49-F238E27FC236}">
                <a16:creationId xmlns:a16="http://schemas.microsoft.com/office/drawing/2014/main" id="{8054FCEB-3A97-0F4A-B9E6-E2BB64BED6F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613AEB0-DF47-C843-A361-F58D35916DB1}"/>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3856075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2489C-2B54-4C41-8D24-59640241A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35EA409-C8D6-C645-854F-78382836DE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331D46E-08CE-BE45-BBA7-8CA42F50FB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D8D307-51B3-3F45-9CBC-C341051DB2EF}"/>
              </a:ext>
            </a:extLst>
          </p:cNvPr>
          <p:cNvSpPr>
            <a:spLocks noGrp="1"/>
          </p:cNvSpPr>
          <p:nvPr>
            <p:ph type="dt" sz="half" idx="10"/>
          </p:nvPr>
        </p:nvSpPr>
        <p:spPr>
          <a:xfrm>
            <a:off x="838200" y="6356350"/>
            <a:ext cx="2743200" cy="365125"/>
          </a:xfrm>
          <a:prstGeom prst="rect">
            <a:avLst/>
          </a:prstGeom>
        </p:spPr>
        <p:txBody>
          <a:bodyPr/>
          <a:lstStyle/>
          <a:p>
            <a:fld id="{DF25C78C-D6F1-5B48-8D33-3B249C61C496}" type="datetimeFigureOut">
              <a:rPr lang="en-US" smtClean="0"/>
              <a:t>12/8/21</a:t>
            </a:fld>
            <a:endParaRPr lang="en-US"/>
          </a:p>
        </p:txBody>
      </p:sp>
      <p:sp>
        <p:nvSpPr>
          <p:cNvPr id="6" name="Footer Placeholder 5">
            <a:extLst>
              <a:ext uri="{FF2B5EF4-FFF2-40B4-BE49-F238E27FC236}">
                <a16:creationId xmlns:a16="http://schemas.microsoft.com/office/drawing/2014/main" id="{E204E591-9AE6-6346-8E20-2BBD5DD5CA7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28C20682-2BE3-5B44-9258-4B7DCFECA1FB}"/>
              </a:ext>
            </a:extLst>
          </p:cNvPr>
          <p:cNvSpPr>
            <a:spLocks noGrp="1"/>
          </p:cNvSpPr>
          <p:nvPr>
            <p:ph type="sldNum" sz="quarter" idx="12"/>
          </p:nvPr>
        </p:nvSpPr>
        <p:spPr>
          <a:xfrm>
            <a:off x="8610600" y="6356350"/>
            <a:ext cx="2743200" cy="365125"/>
          </a:xfrm>
          <a:prstGeom prst="rect">
            <a:avLst/>
          </a:prstGeom>
        </p:spPr>
        <p:txBody>
          <a:bodyPr/>
          <a:lstStyle/>
          <a:p>
            <a:fld id="{AC8BBB84-9198-0D4C-9400-10B865CEB910}" type="slidenum">
              <a:rPr lang="en-US" smtClean="0"/>
              <a:t>‹#›</a:t>
            </a:fld>
            <a:endParaRPr lang="en-US"/>
          </a:p>
        </p:txBody>
      </p:sp>
    </p:spTree>
    <p:extLst>
      <p:ext uri="{BB962C8B-B14F-4D97-AF65-F5344CB8AC3E}">
        <p14:creationId xmlns:p14="http://schemas.microsoft.com/office/powerpoint/2010/main" val="3469596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3EE598-36B0-2642-B728-E153EAFEF280}"/>
              </a:ext>
            </a:extLst>
          </p:cNvPr>
          <p:cNvSpPr>
            <a:spLocks noGrp="1"/>
          </p:cNvSpPr>
          <p:nvPr>
            <p:ph type="title"/>
          </p:nvPr>
        </p:nvSpPr>
        <p:spPr>
          <a:xfrm>
            <a:off x="838200" y="365125"/>
            <a:ext cx="10515600" cy="919389"/>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84E9FE7-3D28-814D-8401-B109AB127DBA}"/>
              </a:ext>
            </a:extLst>
          </p:cNvPr>
          <p:cNvSpPr>
            <a:spLocks noGrp="1"/>
          </p:cNvSpPr>
          <p:nvPr>
            <p:ph type="body" idx="1"/>
          </p:nvPr>
        </p:nvSpPr>
        <p:spPr>
          <a:xfrm>
            <a:off x="838200" y="1426029"/>
            <a:ext cx="10515600" cy="506684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Google Shape;62;p11">
            <a:extLst>
              <a:ext uri="{FF2B5EF4-FFF2-40B4-BE49-F238E27FC236}">
                <a16:creationId xmlns:a16="http://schemas.microsoft.com/office/drawing/2014/main" id="{D525413F-D782-6545-A7F0-19BD158D90C2}"/>
              </a:ext>
            </a:extLst>
          </p:cNvPr>
          <p:cNvCxnSpPr>
            <a:cxnSpLocks/>
          </p:cNvCxnSpPr>
          <p:nvPr userDrawn="1"/>
        </p:nvCxnSpPr>
        <p:spPr>
          <a:xfrm>
            <a:off x="287594" y="1354220"/>
            <a:ext cx="11501635" cy="0"/>
          </a:xfrm>
          <a:prstGeom prst="straightConnector1">
            <a:avLst/>
          </a:prstGeom>
          <a:noFill/>
          <a:ln w="12700" cap="flat" cmpd="sng">
            <a:solidFill>
              <a:schemeClr val="dk2"/>
            </a:solidFill>
            <a:prstDash val="solid"/>
            <a:miter lim="800000"/>
            <a:headEnd type="none" w="sm" len="sm"/>
            <a:tailEnd type="none" w="sm" len="sm"/>
          </a:ln>
        </p:spPr>
      </p:cxnSp>
    </p:spTree>
    <p:extLst>
      <p:ext uri="{BB962C8B-B14F-4D97-AF65-F5344CB8AC3E}">
        <p14:creationId xmlns:p14="http://schemas.microsoft.com/office/powerpoint/2010/main" val="36982184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600" kern="1200">
          <a:solidFill>
            <a:schemeClr val="tx1">
              <a:lumMod val="65000"/>
              <a:lumOff val="35000"/>
            </a:schemeClr>
          </a:solidFill>
          <a:latin typeface="Century Gothic" panose="020B0502020202020204" pitchFamily="34" charset="0"/>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lumMod val="65000"/>
              <a:lumOff val="35000"/>
            </a:schemeClr>
          </a:solidFill>
          <a:latin typeface="Century Gothic" panose="020B0502020202020204" pitchFamily="34" charset="0"/>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lumMod val="65000"/>
              <a:lumOff val="35000"/>
            </a:schemeClr>
          </a:solidFill>
          <a:latin typeface="Century Gothic" panose="020B0502020202020204" pitchFamily="34" charset="0"/>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lumMod val="65000"/>
              <a:lumOff val="35000"/>
            </a:schemeClr>
          </a:solidFill>
          <a:latin typeface="Century Gothic" panose="020B0502020202020204" pitchFamily="34" charset="0"/>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tiff"/><Relationship Id="rId7" Type="http://schemas.openxmlformats.org/officeDocument/2006/relationships/image" Target="../media/image26.tiff"/><Relationship Id="rId2" Type="http://schemas.openxmlformats.org/officeDocument/2006/relationships/image" Target="../media/image21.tiff"/><Relationship Id="rId1" Type="http://schemas.openxmlformats.org/officeDocument/2006/relationships/slideLayout" Target="../slideLayouts/slideLayout2.xml"/><Relationship Id="rId6" Type="http://schemas.openxmlformats.org/officeDocument/2006/relationships/image" Target="../media/image25.tiff"/><Relationship Id="rId5" Type="http://schemas.openxmlformats.org/officeDocument/2006/relationships/image" Target="../media/image24.tiff"/><Relationship Id="rId4" Type="http://schemas.openxmlformats.org/officeDocument/2006/relationships/image" Target="../media/image23.tiff"/></Relationships>
</file>

<file path=ppt/slides/_rels/slide1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image" Target="../media/image27.tiff"/><Relationship Id="rId1" Type="http://schemas.openxmlformats.org/officeDocument/2006/relationships/slideLayout" Target="../slideLayouts/slideLayout2.xml"/><Relationship Id="rId5" Type="http://schemas.openxmlformats.org/officeDocument/2006/relationships/image" Target="../media/image30.tiff"/><Relationship Id="rId4" Type="http://schemas.openxmlformats.org/officeDocument/2006/relationships/image" Target="../media/image29.tiff"/></Relationships>
</file>

<file path=ppt/slides/_rels/slide15.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image" Target="../media/image31.tiff"/><Relationship Id="rId1" Type="http://schemas.openxmlformats.org/officeDocument/2006/relationships/slideLayout" Target="../slideLayouts/slideLayout2.xml"/><Relationship Id="rId5" Type="http://schemas.openxmlformats.org/officeDocument/2006/relationships/image" Target="../media/image34.tiff"/><Relationship Id="rId4" Type="http://schemas.openxmlformats.org/officeDocument/2006/relationships/image" Target="../media/image33.tiff"/></Relationships>
</file>

<file path=ppt/slides/_rels/slide16.xml.rels><?xml version="1.0" encoding="UTF-8" standalone="yes"?>
<Relationships xmlns="http://schemas.openxmlformats.org/package/2006/relationships"><Relationship Id="rId3" Type="http://schemas.openxmlformats.org/officeDocument/2006/relationships/image" Target="../media/image36.tiff"/><Relationship Id="rId7" Type="http://schemas.openxmlformats.org/officeDocument/2006/relationships/image" Target="../media/image40.png"/><Relationship Id="rId2" Type="http://schemas.openxmlformats.org/officeDocument/2006/relationships/image" Target="../media/image35.tiff"/><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tiff"/><Relationship Id="rId4" Type="http://schemas.openxmlformats.org/officeDocument/2006/relationships/image" Target="../media/image37.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tiff"/><Relationship Id="rId7" Type="http://schemas.openxmlformats.org/officeDocument/2006/relationships/image" Target="../media/image18.tiff"/><Relationship Id="rId2" Type="http://schemas.openxmlformats.org/officeDocument/2006/relationships/image" Target="../media/image13.tiff"/><Relationship Id="rId1" Type="http://schemas.openxmlformats.org/officeDocument/2006/relationships/slideLayout" Target="../slideLayouts/slideLayout2.xml"/><Relationship Id="rId6" Type="http://schemas.openxmlformats.org/officeDocument/2006/relationships/image" Target="../media/image17.tiff"/><Relationship Id="rId5" Type="http://schemas.openxmlformats.org/officeDocument/2006/relationships/image" Target="../media/image16.tiff"/><Relationship Id="rId4"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DF4EDA-B08A-024E-9AF1-9F0DBCF7EC59}"/>
              </a:ext>
            </a:extLst>
          </p:cNvPr>
          <p:cNvPicPr>
            <a:picLocks noChangeAspect="1"/>
          </p:cNvPicPr>
          <p:nvPr/>
        </p:nvPicPr>
        <p:blipFill>
          <a:blip r:embed="rId2">
            <a:extLst>
              <a:ext uri="{BEBA8EAE-BF5A-486C-A8C5-ECC9F3942E4B}">
                <a14:imgProps xmlns:a14="http://schemas.microsoft.com/office/drawing/2010/main">
                  <a14:imgLayer>
                    <a14:imgEffect>
                      <a14:brightnessContrast bright="-50000"/>
                    </a14:imgEffect>
                  </a14:imgLayer>
                </a14:imgProps>
              </a:ext>
            </a:extLst>
          </a:blip>
          <a:stretch>
            <a:fillRect/>
          </a:stretch>
        </p:blipFill>
        <p:spPr>
          <a:xfrm>
            <a:off x="0" y="-1"/>
            <a:ext cx="12192000" cy="6868732"/>
          </a:xfrm>
          <a:prstGeom prst="rect">
            <a:avLst/>
          </a:prstGeom>
        </p:spPr>
      </p:pic>
      <p:sp>
        <p:nvSpPr>
          <p:cNvPr id="4" name="Google Shape;148;p24">
            <a:extLst>
              <a:ext uri="{FF2B5EF4-FFF2-40B4-BE49-F238E27FC236}">
                <a16:creationId xmlns:a16="http://schemas.microsoft.com/office/drawing/2014/main" id="{A534597F-2FFA-E64F-89F3-6F404109E982}"/>
              </a:ext>
            </a:extLst>
          </p:cNvPr>
          <p:cNvSpPr txBox="1">
            <a:spLocks noGrp="1"/>
          </p:cNvSpPr>
          <p:nvPr>
            <p:ph type="ctrTitle"/>
          </p:nvPr>
        </p:nvSpPr>
        <p:spPr>
          <a:xfrm>
            <a:off x="0" y="4990641"/>
            <a:ext cx="12192000" cy="882835"/>
          </a:xfrm>
          <a:prstGeom prst="rect">
            <a:avLst/>
          </a:prstGeom>
          <a:solidFill>
            <a:srgbClr val="FFFFFF"/>
          </a:solidFill>
        </p:spPr>
        <p:txBody>
          <a:bodyPr spcFirstLastPara="1" wrap="square" lIns="68575" tIns="34275" rIns="68575" bIns="34275" anchor="ctr" anchorCtr="0">
            <a:noAutofit/>
          </a:bodyPr>
          <a:lstStyle/>
          <a:p>
            <a:pPr marL="0" lvl="0" indent="0" algn="ctr" rtl="0">
              <a:spcBef>
                <a:spcPts val="0"/>
              </a:spcBef>
              <a:spcAft>
                <a:spcPts val="0"/>
              </a:spcAft>
              <a:buNone/>
            </a:pPr>
            <a:r>
              <a:rPr lang="en" sz="3600" dirty="0">
                <a:solidFill>
                  <a:srgbClr val="666666"/>
                </a:solidFill>
              </a:rPr>
              <a:t>DATA607 Final Project – Financial Wellness Models</a:t>
            </a:r>
            <a:endParaRPr sz="3600" b="0" dirty="0">
              <a:solidFill>
                <a:srgbClr val="666666"/>
              </a:solidFill>
              <a:latin typeface="Century Gothic"/>
              <a:ea typeface="Century Gothic"/>
              <a:cs typeface="Century Gothic"/>
              <a:sym typeface="Century Gothic"/>
            </a:endParaRPr>
          </a:p>
        </p:txBody>
      </p:sp>
    </p:spTree>
    <p:extLst>
      <p:ext uri="{BB962C8B-B14F-4D97-AF65-F5344CB8AC3E}">
        <p14:creationId xmlns:p14="http://schemas.microsoft.com/office/powerpoint/2010/main" val="1726818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3. Explore – Fed</a:t>
            </a:r>
          </a:p>
        </p:txBody>
      </p:sp>
      <p:pic>
        <p:nvPicPr>
          <p:cNvPr id="6" name="Picture 5">
            <a:extLst>
              <a:ext uri="{FF2B5EF4-FFF2-40B4-BE49-F238E27FC236}">
                <a16:creationId xmlns:a16="http://schemas.microsoft.com/office/drawing/2014/main" id="{5ADECC5C-5A72-BB4D-B587-B01168DC9A6D}"/>
              </a:ext>
            </a:extLst>
          </p:cNvPr>
          <p:cNvPicPr>
            <a:picLocks noChangeAspect="1"/>
          </p:cNvPicPr>
          <p:nvPr/>
        </p:nvPicPr>
        <p:blipFill>
          <a:blip r:embed="rId2"/>
          <a:stretch>
            <a:fillRect/>
          </a:stretch>
        </p:blipFill>
        <p:spPr>
          <a:xfrm>
            <a:off x="302608" y="1479665"/>
            <a:ext cx="5559516" cy="3117273"/>
          </a:xfrm>
          <a:prstGeom prst="rect">
            <a:avLst/>
          </a:prstGeom>
        </p:spPr>
      </p:pic>
      <p:pic>
        <p:nvPicPr>
          <p:cNvPr id="7" name="Picture 6">
            <a:extLst>
              <a:ext uri="{FF2B5EF4-FFF2-40B4-BE49-F238E27FC236}">
                <a16:creationId xmlns:a16="http://schemas.microsoft.com/office/drawing/2014/main" id="{BF612180-9F5F-C145-9417-2F61D6CA64DD}"/>
              </a:ext>
            </a:extLst>
          </p:cNvPr>
          <p:cNvPicPr>
            <a:picLocks noChangeAspect="1"/>
          </p:cNvPicPr>
          <p:nvPr/>
        </p:nvPicPr>
        <p:blipFill rotWithShape="1">
          <a:blip r:embed="rId3"/>
          <a:srcRect l="13103" r="10336"/>
          <a:stretch/>
        </p:blipFill>
        <p:spPr>
          <a:xfrm>
            <a:off x="6625245" y="1446414"/>
            <a:ext cx="5566756" cy="5193640"/>
          </a:xfrm>
          <a:prstGeom prst="rect">
            <a:avLst/>
          </a:prstGeom>
        </p:spPr>
      </p:pic>
      <p:sp>
        <p:nvSpPr>
          <p:cNvPr id="8" name="Content Placeholder 2">
            <a:extLst>
              <a:ext uri="{FF2B5EF4-FFF2-40B4-BE49-F238E27FC236}">
                <a16:creationId xmlns:a16="http://schemas.microsoft.com/office/drawing/2014/main" id="{6A0790F5-1F02-3643-8906-616FF68EDBA1}"/>
              </a:ext>
            </a:extLst>
          </p:cNvPr>
          <p:cNvSpPr>
            <a:spLocks noGrp="1"/>
          </p:cNvSpPr>
          <p:nvPr>
            <p:ph idx="1"/>
          </p:nvPr>
        </p:nvSpPr>
        <p:spPr>
          <a:xfrm>
            <a:off x="302608" y="4596938"/>
            <a:ext cx="6108702" cy="2045600"/>
          </a:xfrm>
        </p:spPr>
        <p:txBody>
          <a:bodyPr>
            <a:noAutofit/>
          </a:bodyPr>
          <a:lstStyle/>
          <a:p>
            <a:r>
              <a:rPr lang="en-US" sz="1400" b="1" dirty="0"/>
              <a:t>Few numeric variables with limited correlations - </a:t>
            </a:r>
            <a:r>
              <a:rPr lang="en-US" sz="1400" dirty="0"/>
              <a:t>similar to the CFPB survey data the Federal Reserve survey data reflects low correlation between the numeric variables in the data set. </a:t>
            </a:r>
          </a:p>
          <a:p>
            <a:r>
              <a:rPr lang="en-US" sz="1400" dirty="0"/>
              <a:t>The numeric numbers that exist primarily focus on house hold composition.</a:t>
            </a:r>
          </a:p>
          <a:p>
            <a:r>
              <a:rPr lang="en-US" sz="1400" b="1" dirty="0"/>
              <a:t>Survey data includes non complete records - </a:t>
            </a:r>
            <a:r>
              <a:rPr lang="en-US" sz="1400" dirty="0"/>
              <a:t>the second phase of the analysis would be to identify smaller subset of the variable and review the impact of incomplete data sets and outliers.</a:t>
            </a:r>
          </a:p>
        </p:txBody>
      </p:sp>
    </p:spTree>
    <p:extLst>
      <p:ext uri="{BB962C8B-B14F-4D97-AF65-F5344CB8AC3E}">
        <p14:creationId xmlns:p14="http://schemas.microsoft.com/office/powerpoint/2010/main" val="1416128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3. Explore – Fed</a:t>
            </a:r>
          </a:p>
        </p:txBody>
      </p:sp>
      <p:pic>
        <p:nvPicPr>
          <p:cNvPr id="3" name="Picture 2">
            <a:extLst>
              <a:ext uri="{FF2B5EF4-FFF2-40B4-BE49-F238E27FC236}">
                <a16:creationId xmlns:a16="http://schemas.microsoft.com/office/drawing/2014/main" id="{45E96B62-CDCE-5D4A-B22D-D625174578D2}"/>
              </a:ext>
            </a:extLst>
          </p:cNvPr>
          <p:cNvPicPr>
            <a:picLocks noChangeAspect="1"/>
          </p:cNvPicPr>
          <p:nvPr/>
        </p:nvPicPr>
        <p:blipFill>
          <a:blip r:embed="rId2"/>
          <a:stretch>
            <a:fillRect/>
          </a:stretch>
        </p:blipFill>
        <p:spPr>
          <a:xfrm>
            <a:off x="0" y="4206240"/>
            <a:ext cx="3712464" cy="2651760"/>
          </a:xfrm>
          <a:prstGeom prst="rect">
            <a:avLst/>
          </a:prstGeom>
        </p:spPr>
      </p:pic>
      <p:pic>
        <p:nvPicPr>
          <p:cNvPr id="4" name="Picture 3">
            <a:extLst>
              <a:ext uri="{FF2B5EF4-FFF2-40B4-BE49-F238E27FC236}">
                <a16:creationId xmlns:a16="http://schemas.microsoft.com/office/drawing/2014/main" id="{99D7B114-7507-5442-A49D-065F4F767531}"/>
              </a:ext>
            </a:extLst>
          </p:cNvPr>
          <p:cNvPicPr>
            <a:picLocks noChangeAspect="1"/>
          </p:cNvPicPr>
          <p:nvPr/>
        </p:nvPicPr>
        <p:blipFill>
          <a:blip r:embed="rId3"/>
          <a:stretch>
            <a:fillRect/>
          </a:stretch>
        </p:blipFill>
        <p:spPr>
          <a:xfrm>
            <a:off x="137090" y="1483206"/>
            <a:ext cx="3712464" cy="2651760"/>
          </a:xfrm>
          <a:prstGeom prst="rect">
            <a:avLst/>
          </a:prstGeom>
        </p:spPr>
      </p:pic>
      <p:pic>
        <p:nvPicPr>
          <p:cNvPr id="5" name="Picture 4">
            <a:extLst>
              <a:ext uri="{FF2B5EF4-FFF2-40B4-BE49-F238E27FC236}">
                <a16:creationId xmlns:a16="http://schemas.microsoft.com/office/drawing/2014/main" id="{6C0AF76B-0ADF-344E-AC9F-C76F3D24490B}"/>
              </a:ext>
            </a:extLst>
          </p:cNvPr>
          <p:cNvPicPr>
            <a:picLocks noChangeAspect="1"/>
          </p:cNvPicPr>
          <p:nvPr/>
        </p:nvPicPr>
        <p:blipFill>
          <a:blip r:embed="rId4"/>
          <a:stretch>
            <a:fillRect/>
          </a:stretch>
        </p:blipFill>
        <p:spPr>
          <a:xfrm>
            <a:off x="4180269" y="4134966"/>
            <a:ext cx="3712464" cy="2651760"/>
          </a:xfrm>
          <a:prstGeom prst="rect">
            <a:avLst/>
          </a:prstGeom>
        </p:spPr>
      </p:pic>
      <p:pic>
        <p:nvPicPr>
          <p:cNvPr id="8" name="Picture 7">
            <a:extLst>
              <a:ext uri="{FF2B5EF4-FFF2-40B4-BE49-F238E27FC236}">
                <a16:creationId xmlns:a16="http://schemas.microsoft.com/office/drawing/2014/main" id="{55198066-7EA9-BE43-B353-C0E70E153447}"/>
              </a:ext>
            </a:extLst>
          </p:cNvPr>
          <p:cNvPicPr>
            <a:picLocks noChangeAspect="1"/>
          </p:cNvPicPr>
          <p:nvPr/>
        </p:nvPicPr>
        <p:blipFill>
          <a:blip r:embed="rId5"/>
          <a:stretch>
            <a:fillRect/>
          </a:stretch>
        </p:blipFill>
        <p:spPr>
          <a:xfrm>
            <a:off x="4180269" y="1483206"/>
            <a:ext cx="3712464" cy="2651760"/>
          </a:xfrm>
          <a:prstGeom prst="rect">
            <a:avLst/>
          </a:prstGeom>
        </p:spPr>
      </p:pic>
      <p:pic>
        <p:nvPicPr>
          <p:cNvPr id="9" name="Picture 8">
            <a:extLst>
              <a:ext uri="{FF2B5EF4-FFF2-40B4-BE49-F238E27FC236}">
                <a16:creationId xmlns:a16="http://schemas.microsoft.com/office/drawing/2014/main" id="{0B55B869-4946-8A4B-B3E4-97FDDA272992}"/>
              </a:ext>
            </a:extLst>
          </p:cNvPr>
          <p:cNvPicPr>
            <a:picLocks noChangeAspect="1"/>
          </p:cNvPicPr>
          <p:nvPr/>
        </p:nvPicPr>
        <p:blipFill>
          <a:blip r:embed="rId6"/>
          <a:stretch>
            <a:fillRect/>
          </a:stretch>
        </p:blipFill>
        <p:spPr>
          <a:xfrm>
            <a:off x="8360538" y="4206240"/>
            <a:ext cx="3712464" cy="2651760"/>
          </a:xfrm>
          <a:prstGeom prst="rect">
            <a:avLst/>
          </a:prstGeom>
        </p:spPr>
      </p:pic>
      <p:pic>
        <p:nvPicPr>
          <p:cNvPr id="10" name="Picture 9">
            <a:extLst>
              <a:ext uri="{FF2B5EF4-FFF2-40B4-BE49-F238E27FC236}">
                <a16:creationId xmlns:a16="http://schemas.microsoft.com/office/drawing/2014/main" id="{FC3BDC4F-0E6C-DA49-B3DF-236F7848712D}"/>
              </a:ext>
            </a:extLst>
          </p:cNvPr>
          <p:cNvPicPr>
            <a:picLocks noChangeAspect="1"/>
          </p:cNvPicPr>
          <p:nvPr/>
        </p:nvPicPr>
        <p:blipFill>
          <a:blip r:embed="rId7"/>
          <a:stretch>
            <a:fillRect/>
          </a:stretch>
        </p:blipFill>
        <p:spPr>
          <a:xfrm>
            <a:off x="8360538" y="1483206"/>
            <a:ext cx="3712464" cy="2651760"/>
          </a:xfrm>
          <a:prstGeom prst="rect">
            <a:avLst/>
          </a:prstGeom>
        </p:spPr>
      </p:pic>
    </p:spTree>
    <p:extLst>
      <p:ext uri="{BB962C8B-B14F-4D97-AF65-F5344CB8AC3E}">
        <p14:creationId xmlns:p14="http://schemas.microsoft.com/office/powerpoint/2010/main" val="3489818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4. Model</a:t>
            </a:r>
          </a:p>
        </p:txBody>
      </p:sp>
      <p:sp>
        <p:nvSpPr>
          <p:cNvPr id="4" name="Content Placeholder 2">
            <a:extLst>
              <a:ext uri="{FF2B5EF4-FFF2-40B4-BE49-F238E27FC236}">
                <a16:creationId xmlns:a16="http://schemas.microsoft.com/office/drawing/2014/main" id="{897F4464-FD13-5444-B063-99184A449FCE}"/>
              </a:ext>
            </a:extLst>
          </p:cNvPr>
          <p:cNvSpPr>
            <a:spLocks noGrp="1"/>
          </p:cNvSpPr>
          <p:nvPr>
            <p:ph idx="1"/>
          </p:nvPr>
        </p:nvSpPr>
        <p:spPr>
          <a:xfrm>
            <a:off x="838200" y="1828800"/>
            <a:ext cx="7915102" cy="4498822"/>
          </a:xfrm>
        </p:spPr>
        <p:txBody>
          <a:bodyPr>
            <a:noAutofit/>
          </a:bodyPr>
          <a:lstStyle/>
          <a:p>
            <a:pPr marL="0" indent="0">
              <a:buNone/>
            </a:pPr>
            <a:r>
              <a:rPr lang="en-US" sz="2000" b="1" dirty="0"/>
              <a:t>The analysis includes the following models:</a:t>
            </a:r>
            <a:endParaRPr lang="en-US" sz="2000" dirty="0"/>
          </a:p>
          <a:p>
            <a:r>
              <a:rPr lang="en-US" sz="2000" dirty="0"/>
              <a:t>linear regression model using parsnip packages from tidy models – focus of the analysis</a:t>
            </a:r>
          </a:p>
          <a:p>
            <a:r>
              <a:rPr lang="en-US" sz="2000" dirty="0"/>
              <a:t>random forest model using parsnip packages from tidy models – explore categorical model</a:t>
            </a:r>
          </a:p>
          <a:p>
            <a:r>
              <a:rPr lang="en-US" sz="2000" dirty="0"/>
              <a:t>neural network model using the </a:t>
            </a:r>
            <a:r>
              <a:rPr lang="en-US" sz="2000" dirty="0" err="1"/>
              <a:t>neuralnet</a:t>
            </a:r>
            <a:r>
              <a:rPr lang="en-US" sz="2000" dirty="0"/>
              <a:t> package</a:t>
            </a:r>
          </a:p>
        </p:txBody>
      </p:sp>
      <p:pic>
        <p:nvPicPr>
          <p:cNvPr id="5" name="Picture 4">
            <a:extLst>
              <a:ext uri="{FF2B5EF4-FFF2-40B4-BE49-F238E27FC236}">
                <a16:creationId xmlns:a16="http://schemas.microsoft.com/office/drawing/2014/main" id="{4A90541C-7734-6F4F-AFD5-B56082DDCA63}"/>
              </a:ext>
            </a:extLst>
          </p:cNvPr>
          <p:cNvPicPr>
            <a:picLocks noChangeAspect="1"/>
          </p:cNvPicPr>
          <p:nvPr/>
        </p:nvPicPr>
        <p:blipFill>
          <a:blip r:embed="rId2"/>
          <a:stretch>
            <a:fillRect/>
          </a:stretch>
        </p:blipFill>
        <p:spPr>
          <a:xfrm>
            <a:off x="9776854" y="3481176"/>
            <a:ext cx="1576946" cy="1828800"/>
          </a:xfrm>
          <a:prstGeom prst="rect">
            <a:avLst/>
          </a:prstGeom>
        </p:spPr>
      </p:pic>
      <p:pic>
        <p:nvPicPr>
          <p:cNvPr id="6" name="Picture 5">
            <a:extLst>
              <a:ext uri="{FF2B5EF4-FFF2-40B4-BE49-F238E27FC236}">
                <a16:creationId xmlns:a16="http://schemas.microsoft.com/office/drawing/2014/main" id="{3B16EAF0-68FE-F149-9519-4935830DC51C}"/>
              </a:ext>
            </a:extLst>
          </p:cNvPr>
          <p:cNvPicPr>
            <a:picLocks noChangeAspect="1"/>
          </p:cNvPicPr>
          <p:nvPr/>
        </p:nvPicPr>
        <p:blipFill>
          <a:blip r:embed="rId3"/>
          <a:stretch>
            <a:fillRect/>
          </a:stretch>
        </p:blipFill>
        <p:spPr>
          <a:xfrm>
            <a:off x="9650927" y="1468445"/>
            <a:ext cx="1828800" cy="1828800"/>
          </a:xfrm>
          <a:prstGeom prst="rect">
            <a:avLst/>
          </a:prstGeom>
        </p:spPr>
      </p:pic>
      <p:sp>
        <p:nvSpPr>
          <p:cNvPr id="7" name="Rectangle 6">
            <a:extLst>
              <a:ext uri="{FF2B5EF4-FFF2-40B4-BE49-F238E27FC236}">
                <a16:creationId xmlns:a16="http://schemas.microsoft.com/office/drawing/2014/main" id="{D1DC6A9E-7149-4B48-8AFA-828891306E17}"/>
              </a:ext>
            </a:extLst>
          </p:cNvPr>
          <p:cNvSpPr/>
          <p:nvPr/>
        </p:nvSpPr>
        <p:spPr>
          <a:xfrm>
            <a:off x="9593746" y="5649809"/>
            <a:ext cx="1943161" cy="523220"/>
          </a:xfrm>
          <a:prstGeom prst="rect">
            <a:avLst/>
          </a:prstGeom>
        </p:spPr>
        <p:txBody>
          <a:bodyPr wrap="none">
            <a:spAutoFit/>
          </a:bodyPr>
          <a:lstStyle/>
          <a:p>
            <a:pPr marL="57150" fontAlgn="t"/>
            <a:r>
              <a:rPr lang="en-US" sz="2800" b="1" dirty="0" err="1">
                <a:solidFill>
                  <a:srgbClr val="888888"/>
                </a:solidFill>
                <a:latin typeface="Century Gothic" panose="020B0502020202020204" pitchFamily="34" charset="0"/>
              </a:rPr>
              <a:t>Neuralnet</a:t>
            </a:r>
            <a:endParaRPr lang="en-US" sz="2800" b="1" dirty="0">
              <a:solidFill>
                <a:srgbClr val="888888"/>
              </a:solidFill>
              <a:latin typeface="Century Gothic" panose="020B0502020202020204" pitchFamily="34" charset="0"/>
            </a:endParaRPr>
          </a:p>
        </p:txBody>
      </p:sp>
    </p:spTree>
    <p:extLst>
      <p:ext uri="{BB962C8B-B14F-4D97-AF65-F5344CB8AC3E}">
        <p14:creationId xmlns:p14="http://schemas.microsoft.com/office/powerpoint/2010/main" val="26676386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4. Model – variable selection</a:t>
            </a:r>
          </a:p>
        </p:txBody>
      </p:sp>
      <p:sp>
        <p:nvSpPr>
          <p:cNvPr id="6" name="Rectangle 5">
            <a:extLst>
              <a:ext uri="{FF2B5EF4-FFF2-40B4-BE49-F238E27FC236}">
                <a16:creationId xmlns:a16="http://schemas.microsoft.com/office/drawing/2014/main" id="{230A254D-4F37-924E-B6C0-66270F41528C}"/>
              </a:ext>
            </a:extLst>
          </p:cNvPr>
          <p:cNvSpPr/>
          <p:nvPr/>
        </p:nvSpPr>
        <p:spPr>
          <a:xfrm>
            <a:off x="325051" y="2869036"/>
            <a:ext cx="5486400" cy="1692771"/>
          </a:xfrm>
          <a:prstGeom prst="rect">
            <a:avLst/>
          </a:prstGeom>
        </p:spPr>
        <p:txBody>
          <a:bodyPr wrap="square">
            <a:spAutoFit/>
          </a:bodyPr>
          <a:lstStyle/>
          <a:p>
            <a:pPr fontAlgn="base"/>
            <a:r>
              <a:rPr lang="en-US" sz="2000" b="1" dirty="0">
                <a:solidFill>
                  <a:schemeClr val="tx1">
                    <a:lumMod val="65000"/>
                    <a:lumOff val="35000"/>
                  </a:schemeClr>
                </a:solidFill>
                <a:latin typeface="Century Gothic" panose="020B0502020202020204" pitchFamily="34" charset="0"/>
              </a:rPr>
              <a:t>Using backwards elimination to define optimal model:</a:t>
            </a:r>
            <a:endParaRPr lang="en-US" sz="2000" dirty="0">
              <a:solidFill>
                <a:schemeClr val="tx1">
                  <a:lumMod val="65000"/>
                  <a:lumOff val="35000"/>
                </a:schemeClr>
              </a:solidFill>
              <a:latin typeface="Century Gothic" panose="020B0502020202020204" pitchFamily="34" charset="0"/>
            </a:endParaRPr>
          </a:p>
          <a:p>
            <a:pPr marL="285750" indent="-285750">
              <a:buFont typeface="Arial" panose="020B0604020202020204" pitchFamily="34" charset="0"/>
              <a:buChar char="•"/>
            </a:pPr>
            <a:r>
              <a:rPr lang="en-US" sz="1600" dirty="0" err="1">
                <a:solidFill>
                  <a:schemeClr val="tx1">
                    <a:lumMod val="65000"/>
                    <a:lumOff val="35000"/>
                  </a:schemeClr>
                </a:solidFill>
                <a:latin typeface="Century Gothic" panose="020B0502020202020204" pitchFamily="34" charset="0"/>
              </a:rPr>
              <a:t>econ_save_rate</a:t>
            </a:r>
            <a:endParaRPr lang="en-US" sz="1600" dirty="0">
              <a:solidFill>
                <a:schemeClr val="tx1">
                  <a:lumMod val="65000"/>
                  <a:lumOff val="35000"/>
                </a:schemeClr>
              </a:solidFill>
              <a:latin typeface="Century Gothic" panose="020B0502020202020204" pitchFamily="34" charset="0"/>
            </a:endParaRPr>
          </a:p>
          <a:p>
            <a:pPr marL="285750" indent="-285750">
              <a:buFont typeface="Arial" panose="020B0604020202020204" pitchFamily="34" charset="0"/>
              <a:buChar char="•"/>
            </a:pPr>
            <a:r>
              <a:rPr lang="en-US" sz="1600" dirty="0" err="1">
                <a:solidFill>
                  <a:schemeClr val="tx1">
                    <a:lumMod val="65000"/>
                    <a:lumOff val="35000"/>
                  </a:schemeClr>
                </a:solidFill>
                <a:latin typeface="Century Gothic" panose="020B0502020202020204" pitchFamily="34" charset="0"/>
              </a:rPr>
              <a:t>house_mortgage</a:t>
            </a:r>
            <a:endParaRPr lang="en-US" sz="1600" dirty="0">
              <a:solidFill>
                <a:schemeClr val="tx1">
                  <a:lumMod val="65000"/>
                  <a:lumOff val="35000"/>
                </a:schemeClr>
              </a:solidFill>
              <a:latin typeface="Century Gothic" panose="020B0502020202020204" pitchFamily="34" charset="0"/>
            </a:endParaRPr>
          </a:p>
          <a:p>
            <a:pPr marL="285750" indent="-285750">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age_8cat </a:t>
            </a:r>
          </a:p>
          <a:p>
            <a:pPr marL="285750" indent="-285750">
              <a:buFont typeface="Arial" panose="020B0604020202020204" pitchFamily="34" charset="0"/>
              <a:buChar char="•"/>
            </a:pPr>
            <a:r>
              <a:rPr lang="en-US" sz="1600" dirty="0" err="1">
                <a:solidFill>
                  <a:schemeClr val="tx1">
                    <a:lumMod val="65000"/>
                    <a:lumOff val="35000"/>
                  </a:schemeClr>
                </a:solidFill>
                <a:latin typeface="Century Gothic" panose="020B0502020202020204" pitchFamily="34" charset="0"/>
              </a:rPr>
              <a:t>econ_hh_income</a:t>
            </a:r>
            <a:endParaRPr lang="en-US" sz="1600" dirty="0">
              <a:solidFill>
                <a:schemeClr val="tx1">
                  <a:lumMod val="65000"/>
                  <a:lumOff val="35000"/>
                </a:schemeClr>
              </a:solidFill>
              <a:latin typeface="Century Gothic" panose="020B0502020202020204" pitchFamily="34" charset="0"/>
            </a:endParaRPr>
          </a:p>
        </p:txBody>
      </p:sp>
      <p:sp>
        <p:nvSpPr>
          <p:cNvPr id="7" name="Rectangle 6">
            <a:extLst>
              <a:ext uri="{FF2B5EF4-FFF2-40B4-BE49-F238E27FC236}">
                <a16:creationId xmlns:a16="http://schemas.microsoft.com/office/drawing/2014/main" id="{B80B2372-6F1F-EC4F-A452-B2D3BC3B49F6}"/>
              </a:ext>
            </a:extLst>
          </p:cNvPr>
          <p:cNvSpPr/>
          <p:nvPr/>
        </p:nvSpPr>
        <p:spPr>
          <a:xfrm>
            <a:off x="6301868" y="2869036"/>
            <a:ext cx="5486400" cy="2185214"/>
          </a:xfrm>
          <a:prstGeom prst="rect">
            <a:avLst/>
          </a:prstGeom>
        </p:spPr>
        <p:txBody>
          <a:bodyPr wrap="square">
            <a:spAutoFit/>
          </a:bodyPr>
          <a:lstStyle/>
          <a:p>
            <a:pPr fontAlgn="base"/>
            <a:r>
              <a:rPr lang="en-US" sz="2000" b="1" dirty="0">
                <a:solidFill>
                  <a:schemeClr val="tx1">
                    <a:lumMod val="65000"/>
                    <a:lumOff val="35000"/>
                  </a:schemeClr>
                </a:solidFill>
                <a:latin typeface="Century Gothic" panose="020B0502020202020204" pitchFamily="34" charset="0"/>
              </a:rPr>
              <a:t>Using backwards elimination to define optimal model:</a:t>
            </a:r>
            <a:endParaRPr lang="en-US" sz="2000" dirty="0">
              <a:solidFill>
                <a:schemeClr val="tx1">
                  <a:lumMod val="65000"/>
                  <a:lumOff val="35000"/>
                </a:schemeClr>
              </a:solidFill>
              <a:latin typeface="Century Gothic" panose="020B0502020202020204" pitchFamily="34" charset="0"/>
            </a:endParaRPr>
          </a:p>
          <a:p>
            <a:pPr marL="285750" indent="-285750">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age_7cat </a:t>
            </a:r>
          </a:p>
          <a:p>
            <a:pPr marL="285750" indent="-285750">
              <a:buFont typeface="Arial" panose="020B0604020202020204" pitchFamily="34" charset="0"/>
              <a:buChar char="•"/>
            </a:pPr>
            <a:r>
              <a:rPr lang="en-US" sz="1600" dirty="0" err="1">
                <a:solidFill>
                  <a:schemeClr val="tx1">
                    <a:lumMod val="65000"/>
                    <a:lumOff val="35000"/>
                  </a:schemeClr>
                </a:solidFill>
                <a:latin typeface="Century Gothic" panose="020B0502020202020204" pitchFamily="34" charset="0"/>
              </a:rPr>
              <a:t>econ_saving</a:t>
            </a:r>
            <a:r>
              <a:rPr lang="en-US" sz="1600" dirty="0">
                <a:solidFill>
                  <a:schemeClr val="tx1">
                    <a:lumMod val="65000"/>
                    <a:lumOff val="35000"/>
                  </a:schemeClr>
                </a:solidFill>
                <a:latin typeface="Century Gothic" panose="020B0502020202020204" pitchFamily="34" charset="0"/>
              </a:rPr>
              <a:t> </a:t>
            </a:r>
          </a:p>
          <a:p>
            <a:pPr marL="285750" indent="-285750">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econ_inc_4cat </a:t>
            </a:r>
          </a:p>
          <a:p>
            <a:pPr marL="285750" indent="-285750">
              <a:buFont typeface="Arial" panose="020B0604020202020204" pitchFamily="34" charset="0"/>
              <a:buChar char="•"/>
            </a:pPr>
            <a:r>
              <a:rPr lang="en-US" sz="1600" dirty="0" err="1">
                <a:solidFill>
                  <a:schemeClr val="tx1">
                    <a:lumMod val="65000"/>
                    <a:lumOff val="35000"/>
                  </a:schemeClr>
                </a:solidFill>
                <a:latin typeface="Century Gothic" panose="020B0502020202020204" pitchFamily="34" charset="0"/>
              </a:rPr>
              <a:t>econ_fin_ok</a:t>
            </a:r>
            <a:r>
              <a:rPr lang="en-US" sz="1600" dirty="0">
                <a:solidFill>
                  <a:schemeClr val="tx1">
                    <a:lumMod val="65000"/>
                    <a:lumOff val="35000"/>
                  </a:schemeClr>
                </a:solidFill>
                <a:latin typeface="Century Gothic" panose="020B0502020202020204" pitchFamily="34" charset="0"/>
              </a:rPr>
              <a:t> </a:t>
            </a:r>
          </a:p>
          <a:p>
            <a:pPr marL="285750" indent="-285750">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econ_pay_exp400 </a:t>
            </a:r>
          </a:p>
          <a:p>
            <a:pPr marL="285750" indent="-285750">
              <a:buFont typeface="Arial" panose="020B0604020202020204" pitchFamily="34" charset="0"/>
              <a:buChar char="•"/>
            </a:pPr>
            <a:r>
              <a:rPr lang="en-US" sz="1600" dirty="0" err="1">
                <a:solidFill>
                  <a:schemeClr val="tx1">
                    <a:lumMod val="65000"/>
                    <a:lumOff val="35000"/>
                  </a:schemeClr>
                </a:solidFill>
                <a:latin typeface="Century Gothic" panose="020B0502020202020204" pitchFamily="34" charset="0"/>
              </a:rPr>
              <a:t>econ_skip_med</a:t>
            </a:r>
            <a:endParaRPr lang="en-US" sz="1600" dirty="0">
              <a:solidFill>
                <a:schemeClr val="tx1">
                  <a:lumMod val="65000"/>
                  <a:lumOff val="35000"/>
                </a:schemeClr>
              </a:solidFill>
              <a:latin typeface="Century Gothic" panose="020B0502020202020204" pitchFamily="34" charset="0"/>
            </a:endParaRPr>
          </a:p>
        </p:txBody>
      </p:sp>
      <p:pic>
        <p:nvPicPr>
          <p:cNvPr id="5" name="Picture 4">
            <a:extLst>
              <a:ext uri="{FF2B5EF4-FFF2-40B4-BE49-F238E27FC236}">
                <a16:creationId xmlns:a16="http://schemas.microsoft.com/office/drawing/2014/main" id="{DF1848E2-399A-DA4D-B5ED-923146D0DABF}"/>
              </a:ext>
            </a:extLst>
          </p:cNvPr>
          <p:cNvPicPr>
            <a:picLocks noChangeAspect="1"/>
          </p:cNvPicPr>
          <p:nvPr/>
        </p:nvPicPr>
        <p:blipFill>
          <a:blip r:embed="rId2"/>
          <a:stretch>
            <a:fillRect/>
          </a:stretch>
        </p:blipFill>
        <p:spPr>
          <a:xfrm>
            <a:off x="1056303" y="1870745"/>
            <a:ext cx="2684744" cy="566401"/>
          </a:xfrm>
          <a:prstGeom prst="rect">
            <a:avLst/>
          </a:prstGeom>
        </p:spPr>
      </p:pic>
      <p:pic>
        <p:nvPicPr>
          <p:cNvPr id="8" name="Picture 7">
            <a:extLst>
              <a:ext uri="{FF2B5EF4-FFF2-40B4-BE49-F238E27FC236}">
                <a16:creationId xmlns:a16="http://schemas.microsoft.com/office/drawing/2014/main" id="{F7E28136-57FF-CA4A-ADAB-C9E17902818F}"/>
              </a:ext>
            </a:extLst>
          </p:cNvPr>
          <p:cNvPicPr>
            <a:picLocks noChangeAspect="1"/>
          </p:cNvPicPr>
          <p:nvPr/>
        </p:nvPicPr>
        <p:blipFill>
          <a:blip r:embed="rId3"/>
          <a:stretch>
            <a:fillRect/>
          </a:stretch>
        </p:blipFill>
        <p:spPr>
          <a:xfrm>
            <a:off x="8481270" y="1500179"/>
            <a:ext cx="1028407" cy="1028407"/>
          </a:xfrm>
          <a:prstGeom prst="rect">
            <a:avLst/>
          </a:prstGeom>
        </p:spPr>
      </p:pic>
    </p:spTree>
    <p:extLst>
      <p:ext uri="{BB962C8B-B14F-4D97-AF65-F5344CB8AC3E}">
        <p14:creationId xmlns:p14="http://schemas.microsoft.com/office/powerpoint/2010/main" val="16268627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normAutofit/>
          </a:bodyPr>
          <a:lstStyle/>
          <a:p>
            <a:r>
              <a:rPr lang="en-US" dirty="0"/>
              <a:t>4. Model – Linear Regression</a:t>
            </a:r>
          </a:p>
        </p:txBody>
      </p:sp>
      <p:graphicFrame>
        <p:nvGraphicFramePr>
          <p:cNvPr id="11" name="Table 10">
            <a:extLst>
              <a:ext uri="{FF2B5EF4-FFF2-40B4-BE49-F238E27FC236}">
                <a16:creationId xmlns:a16="http://schemas.microsoft.com/office/drawing/2014/main" id="{C06B9038-F6FB-E548-BF49-7985890180A2}"/>
              </a:ext>
            </a:extLst>
          </p:cNvPr>
          <p:cNvGraphicFramePr>
            <a:graphicFrameLocks noGrp="1"/>
          </p:cNvGraphicFramePr>
          <p:nvPr>
            <p:extLst>
              <p:ext uri="{D42A27DB-BD31-4B8C-83A1-F6EECF244321}">
                <p14:modId xmlns:p14="http://schemas.microsoft.com/office/powerpoint/2010/main" val="3724886415"/>
              </p:ext>
            </p:extLst>
          </p:nvPr>
        </p:nvGraphicFramePr>
        <p:xfrm>
          <a:off x="315681" y="1551697"/>
          <a:ext cx="3178600" cy="5091477"/>
        </p:xfrm>
        <a:graphic>
          <a:graphicData uri="http://schemas.openxmlformats.org/drawingml/2006/table">
            <a:tbl>
              <a:tblPr/>
              <a:tblGrid>
                <a:gridCol w="502903">
                  <a:extLst>
                    <a:ext uri="{9D8B030D-6E8A-4147-A177-3AD203B41FA5}">
                      <a16:colId xmlns:a16="http://schemas.microsoft.com/office/drawing/2014/main" val="1713133524"/>
                    </a:ext>
                  </a:extLst>
                </a:gridCol>
                <a:gridCol w="1840555">
                  <a:extLst>
                    <a:ext uri="{9D8B030D-6E8A-4147-A177-3AD203B41FA5}">
                      <a16:colId xmlns:a16="http://schemas.microsoft.com/office/drawing/2014/main" val="970668773"/>
                    </a:ext>
                  </a:extLst>
                </a:gridCol>
                <a:gridCol w="835142">
                  <a:extLst>
                    <a:ext uri="{9D8B030D-6E8A-4147-A177-3AD203B41FA5}">
                      <a16:colId xmlns:a16="http://schemas.microsoft.com/office/drawing/2014/main" val="1510499143"/>
                    </a:ext>
                  </a:extLst>
                </a:gridCol>
              </a:tblGrid>
              <a:tr h="427159">
                <a:tc rowSpan="6">
                  <a:txBody>
                    <a:bodyPr/>
                    <a:lstStyle/>
                    <a:p>
                      <a:pPr algn="ctr" rtl="0" fontAlgn="ctr">
                        <a:spcBef>
                          <a:spcPts val="0"/>
                        </a:spcBef>
                        <a:spcAft>
                          <a:spcPts val="0"/>
                        </a:spcAft>
                      </a:pPr>
                      <a:r>
                        <a:rPr lang="en-US" sz="1400" b="1" i="0" u="none" strike="noStrike" kern="1200" dirty="0">
                          <a:solidFill>
                            <a:schemeClr val="tx1">
                              <a:lumMod val="65000"/>
                              <a:lumOff val="35000"/>
                            </a:schemeClr>
                          </a:solidFill>
                          <a:effectLst/>
                          <a:latin typeface="Century Gothic" panose="020B0502020202020204" pitchFamily="34" charset="0"/>
                          <a:ea typeface="+mn-ea"/>
                          <a:cs typeface="+mn-cs"/>
                        </a:rPr>
                        <a:t>CFPB</a:t>
                      </a:r>
                    </a:p>
                  </a:txBody>
                  <a:tcPr marL="89115" marR="89115" marT="89115" marB="89115" vert="vert27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gridSpan="2">
                  <a:txBody>
                    <a:bodyPr/>
                    <a:lstStyle/>
                    <a:p>
                      <a:pPr rtl="0" fontAlgn="ctr">
                        <a:spcBef>
                          <a:spcPts val="0"/>
                        </a:spcBef>
                        <a:spcAft>
                          <a:spcPts val="0"/>
                        </a:spcAft>
                      </a:pPr>
                      <a:r>
                        <a:rPr lang="en-US" sz="1200" b="1" i="0" u="none" strike="noStrike" kern="1200" dirty="0">
                          <a:solidFill>
                            <a:schemeClr val="tx1">
                              <a:lumMod val="65000"/>
                              <a:lumOff val="35000"/>
                            </a:schemeClr>
                          </a:solidFill>
                          <a:effectLst/>
                          <a:latin typeface="Century Gothic" panose="020B0502020202020204" pitchFamily="34" charset="0"/>
                          <a:ea typeface="+mn-ea"/>
                          <a:cs typeface="+mn-cs"/>
                        </a:rPr>
                        <a:t># training</a:t>
                      </a:r>
                    </a:p>
                  </a:txBody>
                  <a:tcPr marL="89115" marR="89115" marT="89115" marB="8911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hMerge="1">
                  <a:txBody>
                    <a:bodyPr/>
                    <a:lstStyle/>
                    <a:p>
                      <a:pPr rtl="0" fontAlgn="ctr">
                        <a:spcBef>
                          <a:spcPts val="0"/>
                        </a:spcBef>
                        <a:spcAft>
                          <a:spcPts val="0"/>
                        </a:spcAft>
                      </a:pPr>
                      <a:endParaRPr lang="en-US" sz="1400" b="1" i="0" u="none" strike="noStrike" kern="1200" dirty="0">
                        <a:solidFill>
                          <a:srgbClr val="FFFFFF"/>
                        </a:solidFill>
                        <a:effectLst/>
                        <a:latin typeface="Century Gothic" panose="020B0502020202020204" pitchFamily="34" charset="0"/>
                        <a:ea typeface="+mn-ea"/>
                        <a:cs typeface="+mn-cs"/>
                      </a:endParaRPr>
                    </a:p>
                  </a:txBody>
                  <a:tcPr marL="89115" marR="89115" marT="89115" marB="89115" anchor="ctr">
                    <a:lnL w="28575" cap="flat" cmpd="sng" algn="ctr">
                      <a:solidFill>
                        <a:schemeClr val="tx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55A11"/>
                    </a:solidFill>
                  </a:tcPr>
                </a:tc>
                <a:extLst>
                  <a:ext uri="{0D108BD9-81ED-4DB2-BD59-A6C34878D82A}">
                    <a16:rowId xmlns:a16="http://schemas.microsoft.com/office/drawing/2014/main" val="2661088634"/>
                  </a:ext>
                </a:extLst>
              </a:tr>
              <a:tr h="420800">
                <a:tc vMerge="1">
                  <a:txBody>
                    <a:bodyPr/>
                    <a:lstStyle/>
                    <a:p>
                      <a:pPr marL="57150" marR="0" lvl="0" indent="0" algn="l" defTabSz="914400" rtl="0" eaLnBrk="1" fontAlgn="t" latinLnBrk="0" hangingPunct="1">
                        <a:lnSpc>
                          <a:spcPct val="100000"/>
                        </a:lnSpc>
                        <a:spcBef>
                          <a:spcPts val="0"/>
                        </a:spcBef>
                        <a:spcAft>
                          <a:spcPts val="0"/>
                        </a:spcAft>
                        <a:buClrTx/>
                        <a:buSzTx/>
                        <a:buFontTx/>
                        <a:buNone/>
                        <a:tabLst/>
                        <a:defRPr/>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5715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dirty="0">
                          <a:solidFill>
                            <a:srgbClr val="888888"/>
                          </a:solidFill>
                          <a:effectLst/>
                          <a:latin typeface="Century Gothic" panose="020B0502020202020204" pitchFamily="34" charset="0"/>
                          <a:ea typeface="+mn-ea"/>
                          <a:cs typeface="+mn-cs"/>
                        </a:rPr>
                        <a:t>Adjusted </a:t>
                      </a:r>
                      <a:r>
                        <a:rPr lang="en-US" sz="1200" b="0" i="0" u="none" strike="noStrike" dirty="0">
                          <a:solidFill>
                            <a:srgbClr val="888888"/>
                          </a:solidFill>
                          <a:effectLst/>
                          <a:latin typeface="Century Gothic" panose="020B0502020202020204" pitchFamily="34" charset="0"/>
                        </a:rPr>
                        <a:t>R</a:t>
                      </a:r>
                      <a:r>
                        <a:rPr lang="en-US" sz="1200" b="0" i="0" u="none" strike="noStrike" baseline="30000" dirty="0">
                          <a:solidFill>
                            <a:srgbClr val="888888"/>
                          </a:solidFill>
                          <a:effectLst/>
                          <a:latin typeface="Century Gothic" panose="020B0502020202020204" pitchFamily="34" charset="0"/>
                        </a:rPr>
                        <a:t>2</a:t>
                      </a:r>
                    </a:p>
                  </a:txBody>
                  <a:tcPr marL="89115" marR="89115" marT="89115" marB="8911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7938" indent="0" algn="l" defTabSz="914400" rtl="0" eaLnBrk="1" fontAlgn="t" latinLnBrk="0" hangingPunct="1">
                        <a:spcBef>
                          <a:spcPts val="0"/>
                        </a:spcBef>
                        <a:spcAft>
                          <a:spcPts val="0"/>
                        </a:spcAft>
                        <a:tabLst/>
                      </a:pPr>
                      <a:r>
                        <a:rPr lang="en-US" sz="1200" b="0" i="0" u="none" strike="noStrike" kern="1200" dirty="0">
                          <a:solidFill>
                            <a:srgbClr val="888888"/>
                          </a:solidFill>
                          <a:effectLst/>
                          <a:latin typeface="Century Gothic" panose="020B0502020202020204" pitchFamily="34" charset="0"/>
                          <a:ea typeface="+mn-ea"/>
                          <a:cs typeface="+mn-cs"/>
                        </a:rPr>
                        <a:t>0.4118 </a:t>
                      </a:r>
                    </a:p>
                  </a:txBody>
                  <a:tcPr marL="89115" marR="89115" marT="89115" marB="8911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4861459"/>
                  </a:ext>
                </a:extLst>
              </a:tr>
              <a:tr h="420800">
                <a:tc vMerge="1">
                  <a:txBody>
                    <a:bodyPr/>
                    <a:lstStyle/>
                    <a:p>
                      <a:pPr marL="11113" indent="0" rtl="0" fontAlgn="t">
                        <a:spcBef>
                          <a:spcPts val="0"/>
                        </a:spcBef>
                        <a:spcAft>
                          <a:spcPts val="0"/>
                        </a:spcAft>
                        <a:tabLst/>
                      </a:pPr>
                      <a:endParaRPr lang="en-US" sz="1200" b="0" i="0" u="none" strike="noStrike"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113" indent="0" rtl="0" fontAlgn="t">
                        <a:spcBef>
                          <a:spcPts val="0"/>
                        </a:spcBef>
                        <a:spcAft>
                          <a:spcPts val="0"/>
                        </a:spcAft>
                        <a:tabLst/>
                      </a:pPr>
                      <a:r>
                        <a:rPr lang="en-US" sz="1200" b="0" i="0" u="none" strike="noStrike" dirty="0">
                          <a:solidFill>
                            <a:srgbClr val="888888"/>
                          </a:solidFill>
                          <a:effectLst/>
                          <a:latin typeface="Century Gothic" panose="020B0502020202020204" pitchFamily="34" charset="0"/>
                        </a:rPr>
                        <a:t>Residual </a:t>
                      </a:r>
                      <a:r>
                        <a:rPr lang="en-US" sz="1200" b="0" i="0" u="none" strike="noStrike" dirty="0" err="1">
                          <a:solidFill>
                            <a:srgbClr val="888888"/>
                          </a:solidFill>
                          <a:effectLst/>
                          <a:latin typeface="Century Gothic" panose="020B0502020202020204" pitchFamily="34" charset="0"/>
                        </a:rPr>
                        <a:t>std</a:t>
                      </a:r>
                      <a:r>
                        <a:rPr lang="en-US" sz="1200" b="0" i="0" u="none" strike="noStrike" dirty="0">
                          <a:solidFill>
                            <a:srgbClr val="888888"/>
                          </a:solidFill>
                          <a:effectLst/>
                          <a:latin typeface="Century Gothic" panose="020B0502020202020204" pitchFamily="34" charset="0"/>
                        </a:rPr>
                        <a:t> error</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3" indent="0" rtl="0" fontAlgn="t">
                        <a:spcBef>
                          <a:spcPts val="0"/>
                        </a:spcBef>
                        <a:spcAft>
                          <a:spcPts val="0"/>
                        </a:spcAft>
                        <a:tabLst/>
                      </a:pPr>
                      <a:r>
                        <a:rPr lang="en-US" sz="1200" b="0" i="0" u="none" strike="noStrike" kern="1200" dirty="0">
                          <a:solidFill>
                            <a:srgbClr val="888888"/>
                          </a:solidFill>
                          <a:effectLst/>
                          <a:latin typeface="Century Gothic" panose="020B0502020202020204" pitchFamily="34" charset="0"/>
                          <a:ea typeface="+mn-ea"/>
                          <a:cs typeface="+mn-cs"/>
                        </a:rPr>
                        <a:t>10.37</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16522238"/>
                  </a:ext>
                </a:extLst>
              </a:tr>
              <a:tr h="456318">
                <a:tc vMerge="1">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952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gridSpan="2">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mn-ea"/>
                          <a:cs typeface="+mn-cs"/>
                        </a:rPr>
                        <a:t># testing</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a:txBody>
                  <a:tcPr marL="89115" marR="89115" marT="89115" marB="89115">
                    <a:lnL w="28575" cap="flat" cmpd="sng" algn="ctr">
                      <a:solidFill>
                        <a:schemeClr val="tx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extLst>
                  <a:ext uri="{0D108BD9-81ED-4DB2-BD59-A6C34878D82A}">
                    <a16:rowId xmlns:a16="http://schemas.microsoft.com/office/drawing/2014/main" val="3770909978"/>
                  </a:ext>
                </a:extLst>
              </a:tr>
              <a:tr h="420800">
                <a:tc vMerge="1">
                  <a:txBody>
                    <a:bodyPr/>
                    <a:lstStyle/>
                    <a:p>
                      <a:pPr marL="11113" indent="0" rtl="0" fontAlgn="t">
                        <a:spcBef>
                          <a:spcPts val="0"/>
                        </a:spcBef>
                        <a:spcAft>
                          <a:spcPts val="0"/>
                        </a:spcAft>
                        <a:tabLst/>
                      </a:pPr>
                      <a:endParaRPr lang="en-US" sz="1200" b="0" i="0" u="none" strike="noStrike"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113" indent="0" rtl="0" fontAlgn="t">
                        <a:spcBef>
                          <a:spcPts val="0"/>
                        </a:spcBef>
                        <a:spcAft>
                          <a:spcPts val="0"/>
                        </a:spcAft>
                        <a:tabLst/>
                      </a:pPr>
                      <a:r>
                        <a:rPr lang="en-US" sz="1200" b="0" i="0" u="none" strike="noStrike" dirty="0">
                          <a:solidFill>
                            <a:srgbClr val="888888"/>
                          </a:solidFill>
                          <a:effectLst/>
                          <a:latin typeface="Century Gothic" panose="020B0502020202020204" pitchFamily="34" charset="0"/>
                        </a:rPr>
                        <a:t>Root Mean </a:t>
                      </a:r>
                      <a:r>
                        <a:rPr lang="en-US" sz="1200" b="0" i="0" u="none" strike="noStrike" dirty="0" err="1">
                          <a:solidFill>
                            <a:srgbClr val="888888"/>
                          </a:solidFill>
                          <a:effectLst/>
                          <a:latin typeface="Century Gothic" panose="020B0502020202020204" pitchFamily="34" charset="0"/>
                        </a:rPr>
                        <a:t>Sq</a:t>
                      </a:r>
                      <a:r>
                        <a:rPr lang="en-US" sz="1200" b="0" i="0" u="none" strike="noStrike" dirty="0">
                          <a:solidFill>
                            <a:srgbClr val="888888"/>
                          </a:solidFill>
                          <a:effectLst/>
                          <a:latin typeface="Century Gothic" panose="020B0502020202020204" pitchFamily="34" charset="0"/>
                        </a:rPr>
                        <a:t> Err</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i="0" u="none" strike="noStrike" kern="1200" dirty="0">
                          <a:solidFill>
                            <a:srgbClr val="888888"/>
                          </a:solidFill>
                          <a:effectLst/>
                          <a:latin typeface="Century Gothic" panose="020B0502020202020204" pitchFamily="34" charset="0"/>
                          <a:ea typeface="+mn-ea"/>
                          <a:cs typeface="+mn-cs"/>
                        </a:rPr>
                        <a:t>10.6</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30088085"/>
                  </a:ext>
                </a:extLst>
              </a:tr>
              <a:tr h="420800">
                <a:tc v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113" indent="0" rtl="0" fontAlgn="t">
                        <a:spcBef>
                          <a:spcPts val="0"/>
                        </a:spcBef>
                        <a:spcAft>
                          <a:spcPts val="0"/>
                        </a:spcAft>
                        <a:tabLst/>
                      </a:pPr>
                      <a:r>
                        <a:rPr lang="en-US" sz="1200" b="0" i="0" u="none" strike="noStrike" dirty="0">
                          <a:solidFill>
                            <a:srgbClr val="888888"/>
                          </a:solidFill>
                          <a:effectLst/>
                          <a:latin typeface="Century Gothic" panose="020B0502020202020204" pitchFamily="34" charset="0"/>
                        </a:rPr>
                        <a:t>R</a:t>
                      </a:r>
                      <a:r>
                        <a:rPr lang="en-US" sz="1200" b="0" i="0" u="none" strike="noStrike" baseline="30000" dirty="0">
                          <a:solidFill>
                            <a:srgbClr val="888888"/>
                          </a:solidFill>
                          <a:effectLst/>
                          <a:latin typeface="Century Gothic" panose="020B0502020202020204" pitchFamily="34" charset="0"/>
                        </a:rPr>
                        <a:t>2</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i="0" u="none" strike="noStrike" kern="1200" dirty="0">
                          <a:solidFill>
                            <a:srgbClr val="888888"/>
                          </a:solidFill>
                          <a:effectLst/>
                          <a:latin typeface="Century Gothic" panose="020B0502020202020204" pitchFamily="34" charset="0"/>
                          <a:ea typeface="+mn-ea"/>
                          <a:cs typeface="+mn-cs"/>
                        </a:rPr>
                        <a:t>0.427</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36594251"/>
                  </a:ext>
                </a:extLst>
              </a:tr>
              <a:tr h="420800">
                <a:tc rowSpan="6">
                  <a:txBody>
                    <a:bodyPr/>
                    <a:lstStyle/>
                    <a:p>
                      <a:pPr marL="11113" indent="0" algn="ctr" rtl="0" fontAlgn="t">
                        <a:spcBef>
                          <a:spcPts val="0"/>
                        </a:spcBef>
                        <a:spcAft>
                          <a:spcPts val="0"/>
                        </a:spcAft>
                        <a:tabLst/>
                      </a:pPr>
                      <a:r>
                        <a:rPr lang="en-US" sz="1400" b="1" i="0" u="none" strike="noStrike" kern="1200" dirty="0">
                          <a:solidFill>
                            <a:schemeClr val="tx1">
                              <a:lumMod val="65000"/>
                              <a:lumOff val="35000"/>
                            </a:schemeClr>
                          </a:solidFill>
                          <a:effectLst/>
                          <a:latin typeface="Century Gothic" panose="020B0502020202020204" pitchFamily="34" charset="0"/>
                          <a:ea typeface="+mn-ea"/>
                          <a:cs typeface="+mn-cs"/>
                        </a:rPr>
                        <a:t>FED</a:t>
                      </a:r>
                    </a:p>
                  </a:txBody>
                  <a:tcPr marL="89115" marR="89115" marT="89115" marB="89115" vert="vert27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gridSpan="2">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r>
                        <a:rPr lang="en-US" sz="1200" b="1" i="0" u="none" strike="noStrike" kern="1200" dirty="0">
                          <a:solidFill>
                            <a:schemeClr val="tx1">
                              <a:lumMod val="65000"/>
                              <a:lumOff val="35000"/>
                            </a:schemeClr>
                          </a:solidFill>
                          <a:effectLst/>
                          <a:latin typeface="Century Gothic" panose="020B0502020202020204" pitchFamily="34" charset="0"/>
                          <a:ea typeface="+mn-ea"/>
                          <a:cs typeface="+mn-cs"/>
                        </a:rPr>
                        <a:t># training</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tx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65A11"/>
                    </a:solidFill>
                  </a:tcPr>
                </a:tc>
                <a:extLst>
                  <a:ext uri="{0D108BD9-81ED-4DB2-BD59-A6C34878D82A}">
                    <a16:rowId xmlns:a16="http://schemas.microsoft.com/office/drawing/2014/main" val="4043305101"/>
                  </a:ext>
                </a:extLst>
              </a:tr>
              <a:tr h="420800">
                <a:tc vMerge="1">
                  <a:txBody>
                    <a:bodyPr/>
                    <a:lstStyle/>
                    <a:p>
                      <a:pPr marL="57150" marR="0" lvl="0" indent="0" algn="l" defTabSz="914400" rtl="0" eaLnBrk="1" fontAlgn="t" latinLnBrk="0" hangingPunct="1">
                        <a:lnSpc>
                          <a:spcPct val="100000"/>
                        </a:lnSpc>
                        <a:spcBef>
                          <a:spcPts val="0"/>
                        </a:spcBef>
                        <a:spcAft>
                          <a:spcPts val="0"/>
                        </a:spcAft>
                        <a:buClrTx/>
                        <a:buSzTx/>
                        <a:buFontTx/>
                        <a:buNone/>
                        <a:tabLst/>
                        <a:defRPr/>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5715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dirty="0">
                          <a:solidFill>
                            <a:srgbClr val="888888"/>
                          </a:solidFill>
                          <a:effectLst/>
                          <a:latin typeface="Century Gothic" panose="020B0502020202020204" pitchFamily="34" charset="0"/>
                          <a:ea typeface="+mn-ea"/>
                          <a:cs typeface="+mn-cs"/>
                        </a:rPr>
                        <a:t>Adjusted </a:t>
                      </a:r>
                      <a:r>
                        <a:rPr lang="en-US" sz="1200" b="0" i="0" u="none" strike="noStrike" dirty="0">
                          <a:solidFill>
                            <a:srgbClr val="888888"/>
                          </a:solidFill>
                          <a:effectLst/>
                          <a:latin typeface="Century Gothic" panose="020B0502020202020204" pitchFamily="34" charset="0"/>
                        </a:rPr>
                        <a:t>R</a:t>
                      </a:r>
                      <a:r>
                        <a:rPr lang="en-US" sz="1200" b="0" i="0" u="none" strike="noStrike" baseline="30000" dirty="0">
                          <a:solidFill>
                            <a:srgbClr val="888888"/>
                          </a:solidFill>
                          <a:effectLst/>
                          <a:latin typeface="Century Gothic" panose="020B0502020202020204" pitchFamily="34" charset="0"/>
                        </a:rPr>
                        <a:t>2</a:t>
                      </a:r>
                    </a:p>
                  </a:txBody>
                  <a:tcPr marL="89115" marR="89115" marT="89115" marB="8911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r>
                        <a:rPr lang="en-US" sz="1200" b="0" i="0" u="none" strike="noStrike" kern="1200" dirty="0">
                          <a:solidFill>
                            <a:srgbClr val="888888"/>
                          </a:solidFill>
                          <a:effectLst/>
                          <a:latin typeface="Century Gothic" panose="020B0502020202020204" pitchFamily="34" charset="0"/>
                          <a:ea typeface="+mn-ea"/>
                          <a:cs typeface="+mn-cs"/>
                        </a:rPr>
                        <a:t>0.4808</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72743249"/>
                  </a:ext>
                </a:extLst>
              </a:tr>
              <a:tr h="420800">
                <a:tc vMerge="1">
                  <a:txBody>
                    <a:bodyPr/>
                    <a:lstStyle/>
                    <a:p>
                      <a:pPr marL="11113" indent="0" rtl="0" fontAlgn="t">
                        <a:spcBef>
                          <a:spcPts val="0"/>
                        </a:spcBef>
                        <a:spcAft>
                          <a:spcPts val="0"/>
                        </a:spcAft>
                        <a:tabLst/>
                      </a:pPr>
                      <a:endParaRPr lang="en-US" sz="1200" b="0" i="0" u="none" strike="noStrike"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113" indent="0" rtl="0" fontAlgn="t">
                        <a:spcBef>
                          <a:spcPts val="0"/>
                        </a:spcBef>
                        <a:spcAft>
                          <a:spcPts val="0"/>
                        </a:spcAft>
                        <a:tabLst/>
                      </a:pPr>
                      <a:r>
                        <a:rPr lang="en-US" sz="1200" b="0" i="0" u="none" strike="noStrike" dirty="0">
                          <a:solidFill>
                            <a:srgbClr val="888888"/>
                          </a:solidFill>
                          <a:effectLst/>
                          <a:latin typeface="Century Gothic" panose="020B0502020202020204" pitchFamily="34" charset="0"/>
                        </a:rPr>
                        <a:t>Residual </a:t>
                      </a:r>
                      <a:r>
                        <a:rPr lang="en-US" sz="1200" b="0" i="0" u="none" strike="noStrike" dirty="0" err="1">
                          <a:solidFill>
                            <a:srgbClr val="888888"/>
                          </a:solidFill>
                          <a:effectLst/>
                          <a:latin typeface="Century Gothic" panose="020B0502020202020204" pitchFamily="34" charset="0"/>
                        </a:rPr>
                        <a:t>std</a:t>
                      </a:r>
                      <a:r>
                        <a:rPr lang="en-US" sz="1200" b="0" i="0" u="none" strike="noStrike" dirty="0">
                          <a:solidFill>
                            <a:srgbClr val="888888"/>
                          </a:solidFill>
                          <a:effectLst/>
                          <a:latin typeface="Century Gothic" panose="020B0502020202020204" pitchFamily="34" charset="0"/>
                        </a:rPr>
                        <a:t> error</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r>
                        <a:rPr lang="en-US" sz="1200" b="0" i="0" u="none" strike="noStrike" kern="1200" dirty="0">
                          <a:solidFill>
                            <a:srgbClr val="888888"/>
                          </a:solidFill>
                          <a:effectLst/>
                          <a:latin typeface="Century Gothic" panose="020B0502020202020204" pitchFamily="34" charset="0"/>
                          <a:ea typeface="+mn-ea"/>
                          <a:cs typeface="+mn-cs"/>
                        </a:rPr>
                        <a:t>10.38</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6478475"/>
                  </a:ext>
                </a:extLst>
              </a:tr>
              <a:tr h="420800">
                <a:tc v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952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gridSpan="2">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mn-ea"/>
                          <a:cs typeface="+mn-cs"/>
                        </a:rPr>
                        <a:t># testing</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tx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309303265"/>
                  </a:ext>
                </a:extLst>
              </a:tr>
              <a:tr h="420800">
                <a:tc vMerge="1">
                  <a:txBody>
                    <a:bodyPr/>
                    <a:lstStyle/>
                    <a:p>
                      <a:pPr marL="11113" indent="0" rtl="0" fontAlgn="t">
                        <a:spcBef>
                          <a:spcPts val="0"/>
                        </a:spcBef>
                        <a:spcAft>
                          <a:spcPts val="0"/>
                        </a:spcAft>
                        <a:tabLst/>
                      </a:pPr>
                      <a:endParaRPr lang="en-US" sz="1200" b="0" i="0" u="none" strike="noStrike"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113" indent="0" rtl="0" fontAlgn="t">
                        <a:spcBef>
                          <a:spcPts val="0"/>
                        </a:spcBef>
                        <a:spcAft>
                          <a:spcPts val="0"/>
                        </a:spcAft>
                        <a:tabLst/>
                      </a:pPr>
                      <a:r>
                        <a:rPr lang="en-US" sz="1200" b="0" i="0" u="none" strike="noStrike" dirty="0">
                          <a:solidFill>
                            <a:srgbClr val="888888"/>
                          </a:solidFill>
                          <a:effectLst/>
                          <a:latin typeface="Century Gothic" panose="020B0502020202020204" pitchFamily="34" charset="0"/>
                        </a:rPr>
                        <a:t>Root Mean </a:t>
                      </a:r>
                      <a:r>
                        <a:rPr lang="en-US" sz="1200" b="0" i="0" u="none" strike="noStrike" dirty="0" err="1">
                          <a:solidFill>
                            <a:srgbClr val="888888"/>
                          </a:solidFill>
                          <a:effectLst/>
                          <a:latin typeface="Century Gothic" panose="020B0502020202020204" pitchFamily="34" charset="0"/>
                        </a:rPr>
                        <a:t>Sq</a:t>
                      </a:r>
                      <a:r>
                        <a:rPr lang="en-US" sz="1200" b="0" i="0" u="none" strike="noStrike" dirty="0">
                          <a:solidFill>
                            <a:srgbClr val="888888"/>
                          </a:solidFill>
                          <a:effectLst/>
                          <a:latin typeface="Century Gothic" panose="020B0502020202020204" pitchFamily="34" charset="0"/>
                        </a:rPr>
                        <a:t> Err</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r>
                        <a:rPr lang="en-US" sz="1200" b="0" i="0" u="none" strike="noStrike" kern="1200" dirty="0">
                          <a:solidFill>
                            <a:srgbClr val="888888"/>
                          </a:solidFill>
                          <a:effectLst/>
                          <a:latin typeface="Century Gothic" panose="020B0502020202020204" pitchFamily="34" charset="0"/>
                          <a:ea typeface="+mn-ea"/>
                          <a:cs typeface="+mn-cs"/>
                        </a:rPr>
                        <a:t>10.6</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75089050"/>
                  </a:ext>
                </a:extLst>
              </a:tr>
              <a:tr h="420800">
                <a:tc v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113" indent="0" rtl="0" fontAlgn="t">
                        <a:spcBef>
                          <a:spcPts val="0"/>
                        </a:spcBef>
                        <a:spcAft>
                          <a:spcPts val="0"/>
                        </a:spcAft>
                        <a:tabLst/>
                      </a:pPr>
                      <a:r>
                        <a:rPr lang="en-US" sz="1200" b="0" i="0" u="none" strike="noStrike" dirty="0">
                          <a:solidFill>
                            <a:srgbClr val="888888"/>
                          </a:solidFill>
                          <a:effectLst/>
                          <a:latin typeface="Century Gothic" panose="020B0502020202020204" pitchFamily="34" charset="0"/>
                        </a:rPr>
                        <a:t>R</a:t>
                      </a:r>
                      <a:r>
                        <a:rPr lang="en-US" sz="1200" b="0" i="0" u="none" strike="noStrike" baseline="30000" dirty="0">
                          <a:solidFill>
                            <a:srgbClr val="888888"/>
                          </a:solidFill>
                          <a:effectLst/>
                          <a:latin typeface="Century Gothic" panose="020B0502020202020204" pitchFamily="34" charset="0"/>
                        </a:rPr>
                        <a:t>2</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r>
                        <a:rPr lang="en-US" sz="1200" b="0" i="0" u="none" strike="noStrike" kern="1200" dirty="0">
                          <a:solidFill>
                            <a:srgbClr val="888888"/>
                          </a:solidFill>
                          <a:effectLst/>
                          <a:latin typeface="Century Gothic" panose="020B0502020202020204" pitchFamily="34" charset="0"/>
                          <a:ea typeface="+mn-ea"/>
                          <a:cs typeface="+mn-cs"/>
                        </a:rPr>
                        <a:t>0.469</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32683527"/>
                  </a:ext>
                </a:extLst>
              </a:tr>
            </a:tbl>
          </a:graphicData>
        </a:graphic>
      </p:graphicFrame>
      <p:pic>
        <p:nvPicPr>
          <p:cNvPr id="12" name="Picture 11">
            <a:extLst>
              <a:ext uri="{FF2B5EF4-FFF2-40B4-BE49-F238E27FC236}">
                <a16:creationId xmlns:a16="http://schemas.microsoft.com/office/drawing/2014/main" id="{BCFAD8A7-B500-D744-A660-E7F258C5740B}"/>
              </a:ext>
            </a:extLst>
          </p:cNvPr>
          <p:cNvPicPr>
            <a:picLocks noChangeAspect="1"/>
          </p:cNvPicPr>
          <p:nvPr/>
        </p:nvPicPr>
        <p:blipFill>
          <a:blip r:embed="rId2"/>
          <a:stretch>
            <a:fillRect/>
          </a:stretch>
        </p:blipFill>
        <p:spPr>
          <a:xfrm>
            <a:off x="8313682" y="4206240"/>
            <a:ext cx="3712464" cy="2651760"/>
          </a:xfrm>
          <a:prstGeom prst="rect">
            <a:avLst/>
          </a:prstGeom>
        </p:spPr>
      </p:pic>
      <p:pic>
        <p:nvPicPr>
          <p:cNvPr id="13" name="Picture 12">
            <a:extLst>
              <a:ext uri="{FF2B5EF4-FFF2-40B4-BE49-F238E27FC236}">
                <a16:creationId xmlns:a16="http://schemas.microsoft.com/office/drawing/2014/main" id="{9FEED3EC-C699-8A4D-8219-1F7884D8DF56}"/>
              </a:ext>
            </a:extLst>
          </p:cNvPr>
          <p:cNvPicPr>
            <a:picLocks noChangeAspect="1"/>
          </p:cNvPicPr>
          <p:nvPr/>
        </p:nvPicPr>
        <p:blipFill>
          <a:blip r:embed="rId3"/>
          <a:stretch>
            <a:fillRect/>
          </a:stretch>
        </p:blipFill>
        <p:spPr>
          <a:xfrm>
            <a:off x="4047749" y="4206240"/>
            <a:ext cx="3712464" cy="2651760"/>
          </a:xfrm>
          <a:prstGeom prst="rect">
            <a:avLst/>
          </a:prstGeom>
        </p:spPr>
      </p:pic>
      <p:pic>
        <p:nvPicPr>
          <p:cNvPr id="14" name="Picture 13">
            <a:extLst>
              <a:ext uri="{FF2B5EF4-FFF2-40B4-BE49-F238E27FC236}">
                <a16:creationId xmlns:a16="http://schemas.microsoft.com/office/drawing/2014/main" id="{8DD7D984-10EE-184A-B488-24EA49FE2FA9}"/>
              </a:ext>
            </a:extLst>
          </p:cNvPr>
          <p:cNvPicPr>
            <a:picLocks noChangeAspect="1"/>
          </p:cNvPicPr>
          <p:nvPr/>
        </p:nvPicPr>
        <p:blipFill>
          <a:blip r:embed="rId4"/>
          <a:stretch>
            <a:fillRect/>
          </a:stretch>
        </p:blipFill>
        <p:spPr>
          <a:xfrm>
            <a:off x="8313682" y="1445675"/>
            <a:ext cx="3712464" cy="2651760"/>
          </a:xfrm>
          <a:prstGeom prst="rect">
            <a:avLst/>
          </a:prstGeom>
        </p:spPr>
      </p:pic>
      <p:pic>
        <p:nvPicPr>
          <p:cNvPr id="15" name="Picture 14">
            <a:extLst>
              <a:ext uri="{FF2B5EF4-FFF2-40B4-BE49-F238E27FC236}">
                <a16:creationId xmlns:a16="http://schemas.microsoft.com/office/drawing/2014/main" id="{29F29563-42A4-9544-8E9F-78ADA498EE6B}"/>
              </a:ext>
            </a:extLst>
          </p:cNvPr>
          <p:cNvPicPr>
            <a:picLocks noChangeAspect="1"/>
          </p:cNvPicPr>
          <p:nvPr/>
        </p:nvPicPr>
        <p:blipFill>
          <a:blip r:embed="rId5"/>
          <a:stretch>
            <a:fillRect/>
          </a:stretch>
        </p:blipFill>
        <p:spPr>
          <a:xfrm>
            <a:off x="3968921" y="1445675"/>
            <a:ext cx="3712464" cy="2651760"/>
          </a:xfrm>
          <a:prstGeom prst="rect">
            <a:avLst/>
          </a:prstGeom>
        </p:spPr>
      </p:pic>
    </p:spTree>
    <p:extLst>
      <p:ext uri="{BB962C8B-B14F-4D97-AF65-F5344CB8AC3E}">
        <p14:creationId xmlns:p14="http://schemas.microsoft.com/office/powerpoint/2010/main" val="3872152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normAutofit/>
          </a:bodyPr>
          <a:lstStyle/>
          <a:p>
            <a:r>
              <a:rPr lang="en-US" dirty="0"/>
              <a:t>4. Model – Random Forest</a:t>
            </a:r>
          </a:p>
        </p:txBody>
      </p:sp>
      <p:graphicFrame>
        <p:nvGraphicFramePr>
          <p:cNvPr id="5" name="Table 4">
            <a:extLst>
              <a:ext uri="{FF2B5EF4-FFF2-40B4-BE49-F238E27FC236}">
                <a16:creationId xmlns:a16="http://schemas.microsoft.com/office/drawing/2014/main" id="{CE866340-40FC-3943-8628-6978558C7A9F}"/>
              </a:ext>
            </a:extLst>
          </p:cNvPr>
          <p:cNvGraphicFramePr>
            <a:graphicFrameLocks noGrp="1"/>
          </p:cNvGraphicFramePr>
          <p:nvPr>
            <p:extLst>
              <p:ext uri="{D42A27DB-BD31-4B8C-83A1-F6EECF244321}">
                <p14:modId xmlns:p14="http://schemas.microsoft.com/office/powerpoint/2010/main" val="1204504869"/>
              </p:ext>
            </p:extLst>
          </p:nvPr>
        </p:nvGraphicFramePr>
        <p:xfrm>
          <a:off x="315681" y="1551697"/>
          <a:ext cx="3178598" cy="5091477"/>
        </p:xfrm>
        <a:graphic>
          <a:graphicData uri="http://schemas.openxmlformats.org/drawingml/2006/table">
            <a:tbl>
              <a:tblPr/>
              <a:tblGrid>
                <a:gridCol w="502903">
                  <a:extLst>
                    <a:ext uri="{9D8B030D-6E8A-4147-A177-3AD203B41FA5}">
                      <a16:colId xmlns:a16="http://schemas.microsoft.com/office/drawing/2014/main" val="1713133524"/>
                    </a:ext>
                  </a:extLst>
                </a:gridCol>
                <a:gridCol w="1840554">
                  <a:extLst>
                    <a:ext uri="{9D8B030D-6E8A-4147-A177-3AD203B41FA5}">
                      <a16:colId xmlns:a16="http://schemas.microsoft.com/office/drawing/2014/main" val="970668773"/>
                    </a:ext>
                  </a:extLst>
                </a:gridCol>
                <a:gridCol w="835141">
                  <a:extLst>
                    <a:ext uri="{9D8B030D-6E8A-4147-A177-3AD203B41FA5}">
                      <a16:colId xmlns:a16="http://schemas.microsoft.com/office/drawing/2014/main" val="1510499143"/>
                    </a:ext>
                  </a:extLst>
                </a:gridCol>
              </a:tblGrid>
              <a:tr h="427159">
                <a:tc rowSpan="6">
                  <a:txBody>
                    <a:bodyPr/>
                    <a:lstStyle/>
                    <a:p>
                      <a:pPr algn="ctr" rtl="0" fontAlgn="ctr">
                        <a:spcBef>
                          <a:spcPts val="0"/>
                        </a:spcBef>
                        <a:spcAft>
                          <a:spcPts val="0"/>
                        </a:spcAft>
                      </a:pPr>
                      <a:r>
                        <a:rPr lang="en-US" sz="1400" b="1" i="0" u="none" strike="noStrike" kern="1200" dirty="0">
                          <a:solidFill>
                            <a:schemeClr val="tx1">
                              <a:lumMod val="65000"/>
                              <a:lumOff val="35000"/>
                            </a:schemeClr>
                          </a:solidFill>
                          <a:effectLst/>
                          <a:latin typeface="Century Gothic" panose="020B0502020202020204" pitchFamily="34" charset="0"/>
                          <a:ea typeface="+mn-ea"/>
                          <a:cs typeface="+mn-cs"/>
                        </a:rPr>
                        <a:t>CFPB</a:t>
                      </a:r>
                    </a:p>
                  </a:txBody>
                  <a:tcPr marL="89115" marR="89115" marT="89115" marB="89115" vert="vert27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gridSpan="2">
                  <a:txBody>
                    <a:bodyPr/>
                    <a:lstStyle/>
                    <a:p>
                      <a:pPr rtl="0" fontAlgn="ctr">
                        <a:spcBef>
                          <a:spcPts val="0"/>
                        </a:spcBef>
                        <a:spcAft>
                          <a:spcPts val="0"/>
                        </a:spcAft>
                      </a:pPr>
                      <a:r>
                        <a:rPr lang="en-US" sz="1200" b="1" i="0" u="none" strike="noStrike" kern="1200" dirty="0">
                          <a:solidFill>
                            <a:schemeClr val="tx1">
                              <a:lumMod val="65000"/>
                              <a:lumOff val="35000"/>
                            </a:schemeClr>
                          </a:solidFill>
                          <a:effectLst/>
                          <a:latin typeface="Century Gothic" panose="020B0502020202020204" pitchFamily="34" charset="0"/>
                          <a:ea typeface="+mn-ea"/>
                          <a:cs typeface="+mn-cs"/>
                        </a:rPr>
                        <a:t># training</a:t>
                      </a:r>
                    </a:p>
                  </a:txBody>
                  <a:tcPr marL="89115" marR="89115" marT="89115" marB="8911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hMerge="1">
                  <a:txBody>
                    <a:bodyPr/>
                    <a:lstStyle/>
                    <a:p>
                      <a:pPr rtl="0" fontAlgn="ctr">
                        <a:spcBef>
                          <a:spcPts val="0"/>
                        </a:spcBef>
                        <a:spcAft>
                          <a:spcPts val="0"/>
                        </a:spcAft>
                      </a:pPr>
                      <a:endParaRPr lang="en-US" sz="1400" b="1" i="0" u="none" strike="noStrike" kern="1200" dirty="0">
                        <a:solidFill>
                          <a:srgbClr val="FFFFFF"/>
                        </a:solidFill>
                        <a:effectLst/>
                        <a:latin typeface="Century Gothic" panose="020B0502020202020204" pitchFamily="34" charset="0"/>
                        <a:ea typeface="+mn-ea"/>
                        <a:cs typeface="+mn-cs"/>
                      </a:endParaRPr>
                    </a:p>
                  </a:txBody>
                  <a:tcPr marL="89115" marR="89115" marT="89115" marB="89115" anchor="ctr">
                    <a:lnL w="28575" cap="flat" cmpd="sng" algn="ctr">
                      <a:solidFill>
                        <a:schemeClr val="tx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55A11"/>
                    </a:solidFill>
                  </a:tcPr>
                </a:tc>
                <a:extLst>
                  <a:ext uri="{0D108BD9-81ED-4DB2-BD59-A6C34878D82A}">
                    <a16:rowId xmlns:a16="http://schemas.microsoft.com/office/drawing/2014/main" val="2661088634"/>
                  </a:ext>
                </a:extLst>
              </a:tr>
              <a:tr h="420800">
                <a:tc vMerge="1">
                  <a:txBody>
                    <a:bodyPr/>
                    <a:lstStyle/>
                    <a:p>
                      <a:pPr marL="57150" marR="0" lvl="0" indent="0" algn="l" defTabSz="914400" rtl="0" eaLnBrk="1" fontAlgn="t" latinLnBrk="0" hangingPunct="1">
                        <a:lnSpc>
                          <a:spcPct val="100000"/>
                        </a:lnSpc>
                        <a:spcBef>
                          <a:spcPts val="0"/>
                        </a:spcBef>
                        <a:spcAft>
                          <a:spcPts val="0"/>
                        </a:spcAft>
                        <a:buClrTx/>
                        <a:buSzTx/>
                        <a:buFontTx/>
                        <a:buNone/>
                        <a:tabLst/>
                        <a:defRPr/>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7938"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dirty="0">
                          <a:solidFill>
                            <a:srgbClr val="888888"/>
                          </a:solidFill>
                          <a:effectLst/>
                          <a:latin typeface="Century Gothic" panose="020B0502020202020204" pitchFamily="34" charset="0"/>
                          <a:ea typeface="+mn-ea"/>
                          <a:cs typeface="+mn-cs"/>
                        </a:rPr>
                        <a:t>accuracy</a:t>
                      </a:r>
                    </a:p>
                  </a:txBody>
                  <a:tcPr marL="89115" marR="89115" marT="89115" marB="8911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7938" indent="0" algn="l" defTabSz="914400" rtl="0" eaLnBrk="1" fontAlgn="t" latinLnBrk="0" hangingPunct="1">
                        <a:spcBef>
                          <a:spcPts val="0"/>
                        </a:spcBef>
                        <a:spcAft>
                          <a:spcPts val="0"/>
                        </a:spcAft>
                        <a:tabLst/>
                      </a:pPr>
                      <a:r>
                        <a:rPr lang="en-US" sz="1200" b="0" i="0" u="none" strike="noStrike" kern="1200" dirty="0">
                          <a:solidFill>
                            <a:srgbClr val="888888"/>
                          </a:solidFill>
                          <a:effectLst/>
                          <a:latin typeface="Century Gothic" panose="020B0502020202020204" pitchFamily="34" charset="0"/>
                          <a:ea typeface="+mn-ea"/>
                          <a:cs typeface="+mn-cs"/>
                        </a:rPr>
                        <a:t>0.455</a:t>
                      </a:r>
                    </a:p>
                  </a:txBody>
                  <a:tcPr marL="89115" marR="89115" marT="89115" marB="8911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4861459"/>
                  </a:ext>
                </a:extLst>
              </a:tr>
              <a:tr h="420800">
                <a:tc vMerge="1">
                  <a:txBody>
                    <a:bodyPr/>
                    <a:lstStyle/>
                    <a:p>
                      <a:pPr marL="11113" indent="0" rtl="0" fontAlgn="t">
                        <a:spcBef>
                          <a:spcPts val="0"/>
                        </a:spcBef>
                        <a:spcAft>
                          <a:spcPts val="0"/>
                        </a:spcAft>
                        <a:tabLst/>
                      </a:pPr>
                      <a:endParaRPr lang="en-US" sz="1200" b="0" i="0" u="none" strike="noStrike"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113" indent="0" rtl="0" fontAlgn="t">
                        <a:spcBef>
                          <a:spcPts val="0"/>
                        </a:spcBef>
                        <a:spcAft>
                          <a:spcPts val="0"/>
                        </a:spcAft>
                        <a:tabLst/>
                      </a:pPr>
                      <a:r>
                        <a:rPr lang="en-US" sz="1200" b="0" i="0" u="none" strike="noStrike" kern="1200" dirty="0" err="1">
                          <a:solidFill>
                            <a:srgbClr val="888888"/>
                          </a:solidFill>
                          <a:effectLst/>
                          <a:latin typeface="Century Gothic" panose="020B0502020202020204" pitchFamily="34" charset="0"/>
                          <a:ea typeface="+mn-ea"/>
                          <a:cs typeface="+mn-cs"/>
                        </a:rPr>
                        <a:t>roc_auc</a:t>
                      </a:r>
                      <a:endParaRPr lang="en-US" sz="1200" b="0" i="0" u="none" strike="noStrike" kern="1200" dirty="0">
                        <a:solidFill>
                          <a:srgbClr val="888888"/>
                        </a:solidFill>
                        <a:effectLst/>
                        <a:latin typeface="Century Gothic" panose="020B0502020202020204" pitchFamily="34" charset="0"/>
                        <a:ea typeface="+mn-ea"/>
                        <a:cs typeface="+mn-cs"/>
                      </a:endParaRP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113" indent="0" rtl="0" fontAlgn="t">
                        <a:spcBef>
                          <a:spcPts val="0"/>
                        </a:spcBef>
                        <a:spcAft>
                          <a:spcPts val="0"/>
                        </a:spcAft>
                        <a:tabLst/>
                      </a:pPr>
                      <a:r>
                        <a:rPr lang="en-US" sz="1200" b="0" i="0" u="none" strike="noStrike" kern="1200" dirty="0">
                          <a:solidFill>
                            <a:srgbClr val="888888"/>
                          </a:solidFill>
                          <a:effectLst/>
                          <a:latin typeface="Century Gothic" panose="020B0502020202020204" pitchFamily="34" charset="0"/>
                          <a:ea typeface="+mn-ea"/>
                          <a:cs typeface="+mn-cs"/>
                        </a:rPr>
                        <a:t>0.779</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16522238"/>
                  </a:ext>
                </a:extLst>
              </a:tr>
              <a:tr h="456318">
                <a:tc vMerge="1">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952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gridSpan="2">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mn-ea"/>
                          <a:cs typeface="+mn-cs"/>
                        </a:rPr>
                        <a:t># testing</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a:txBody>
                  <a:tcPr marL="89115" marR="89115" marT="89115" marB="89115">
                    <a:lnL w="28575" cap="flat" cmpd="sng" algn="ctr">
                      <a:solidFill>
                        <a:schemeClr val="tx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extLst>
                  <a:ext uri="{0D108BD9-81ED-4DB2-BD59-A6C34878D82A}">
                    <a16:rowId xmlns:a16="http://schemas.microsoft.com/office/drawing/2014/main" val="3770909978"/>
                  </a:ext>
                </a:extLst>
              </a:tr>
              <a:tr h="420800">
                <a:tc vMerge="1">
                  <a:txBody>
                    <a:bodyPr/>
                    <a:lstStyle/>
                    <a:p>
                      <a:pPr marL="11113" indent="0" rtl="0" fontAlgn="t">
                        <a:spcBef>
                          <a:spcPts val="0"/>
                        </a:spcBef>
                        <a:spcAft>
                          <a:spcPts val="0"/>
                        </a:spcAft>
                        <a:tabLst/>
                      </a:pPr>
                      <a:endParaRPr lang="en-US" sz="1200" b="0" i="0" u="none" strike="noStrike"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7938"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dirty="0">
                          <a:solidFill>
                            <a:srgbClr val="888888"/>
                          </a:solidFill>
                          <a:effectLst/>
                          <a:latin typeface="Century Gothic" panose="020B0502020202020204" pitchFamily="34" charset="0"/>
                          <a:ea typeface="+mn-ea"/>
                          <a:cs typeface="+mn-cs"/>
                        </a:rPr>
                        <a:t>accuracy</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i="0" u="none" strike="noStrike" kern="1200" dirty="0">
                          <a:solidFill>
                            <a:srgbClr val="888888"/>
                          </a:solidFill>
                          <a:effectLst/>
                          <a:latin typeface="Century Gothic" panose="020B0502020202020204" pitchFamily="34" charset="0"/>
                          <a:ea typeface="+mn-ea"/>
                          <a:cs typeface="+mn-cs"/>
                        </a:rPr>
                        <a:t>0.505</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30088085"/>
                  </a:ext>
                </a:extLst>
              </a:tr>
              <a:tr h="420800">
                <a:tc v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113" indent="0" rtl="0" fontAlgn="t">
                        <a:spcBef>
                          <a:spcPts val="0"/>
                        </a:spcBef>
                        <a:spcAft>
                          <a:spcPts val="0"/>
                        </a:spcAft>
                        <a:tabLst/>
                      </a:pPr>
                      <a:r>
                        <a:rPr lang="en-US" sz="1200" b="0" i="0" u="none" strike="noStrike" kern="1200" dirty="0" err="1">
                          <a:solidFill>
                            <a:srgbClr val="888888"/>
                          </a:solidFill>
                          <a:effectLst/>
                          <a:latin typeface="Century Gothic" panose="020B0502020202020204" pitchFamily="34" charset="0"/>
                          <a:ea typeface="+mn-ea"/>
                          <a:cs typeface="+mn-cs"/>
                        </a:rPr>
                        <a:t>roc_auc</a:t>
                      </a:r>
                      <a:endParaRPr lang="en-US" sz="1200" b="0" i="0" u="none" strike="noStrike" kern="1200" dirty="0">
                        <a:solidFill>
                          <a:srgbClr val="888888"/>
                        </a:solidFill>
                        <a:effectLst/>
                        <a:latin typeface="Century Gothic" panose="020B0502020202020204" pitchFamily="34" charset="0"/>
                        <a:ea typeface="+mn-ea"/>
                        <a:cs typeface="+mn-cs"/>
                      </a:endParaRP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i="0" u="none" strike="noStrike" kern="1200" dirty="0">
                          <a:solidFill>
                            <a:srgbClr val="888888"/>
                          </a:solidFill>
                          <a:effectLst/>
                          <a:latin typeface="Century Gothic" panose="020B0502020202020204" pitchFamily="34" charset="0"/>
                          <a:ea typeface="+mn-ea"/>
                          <a:cs typeface="+mn-cs"/>
                        </a:rPr>
                        <a:t>0.782</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36594251"/>
                  </a:ext>
                </a:extLst>
              </a:tr>
              <a:tr h="420800">
                <a:tc rowSpan="6">
                  <a:txBody>
                    <a:bodyPr/>
                    <a:lstStyle/>
                    <a:p>
                      <a:pPr marL="11113" indent="0" algn="ctr" rtl="0" fontAlgn="t">
                        <a:spcBef>
                          <a:spcPts val="0"/>
                        </a:spcBef>
                        <a:spcAft>
                          <a:spcPts val="0"/>
                        </a:spcAft>
                        <a:tabLst/>
                      </a:pPr>
                      <a:r>
                        <a:rPr lang="en-US" sz="1400" b="1" i="0" u="none" strike="noStrike" kern="1200" dirty="0">
                          <a:solidFill>
                            <a:schemeClr val="tx1">
                              <a:lumMod val="65000"/>
                              <a:lumOff val="35000"/>
                            </a:schemeClr>
                          </a:solidFill>
                          <a:effectLst/>
                          <a:latin typeface="Century Gothic" panose="020B0502020202020204" pitchFamily="34" charset="0"/>
                          <a:ea typeface="+mn-ea"/>
                          <a:cs typeface="+mn-cs"/>
                        </a:rPr>
                        <a:t>FED</a:t>
                      </a:r>
                    </a:p>
                  </a:txBody>
                  <a:tcPr marL="89115" marR="89115" marT="89115" marB="89115" vert="vert27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gridSpan="2">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r>
                        <a:rPr lang="en-US" sz="1200" b="1" i="0" u="none" strike="noStrike" kern="1200" dirty="0">
                          <a:solidFill>
                            <a:schemeClr val="tx1">
                              <a:lumMod val="65000"/>
                              <a:lumOff val="35000"/>
                            </a:schemeClr>
                          </a:solidFill>
                          <a:effectLst/>
                          <a:latin typeface="Century Gothic" panose="020B0502020202020204" pitchFamily="34" charset="0"/>
                          <a:ea typeface="+mn-ea"/>
                          <a:cs typeface="+mn-cs"/>
                        </a:rPr>
                        <a:t># training</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tx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65A11"/>
                    </a:solidFill>
                  </a:tcPr>
                </a:tc>
                <a:extLst>
                  <a:ext uri="{0D108BD9-81ED-4DB2-BD59-A6C34878D82A}">
                    <a16:rowId xmlns:a16="http://schemas.microsoft.com/office/drawing/2014/main" val="4043305101"/>
                  </a:ext>
                </a:extLst>
              </a:tr>
              <a:tr h="420800">
                <a:tc vMerge="1">
                  <a:txBody>
                    <a:bodyPr/>
                    <a:lstStyle/>
                    <a:p>
                      <a:pPr marL="57150" marR="0" lvl="0" indent="0" algn="l" defTabSz="914400" rtl="0" eaLnBrk="1" fontAlgn="t" latinLnBrk="0" hangingPunct="1">
                        <a:lnSpc>
                          <a:spcPct val="100000"/>
                        </a:lnSpc>
                        <a:spcBef>
                          <a:spcPts val="0"/>
                        </a:spcBef>
                        <a:spcAft>
                          <a:spcPts val="0"/>
                        </a:spcAft>
                        <a:buClrTx/>
                        <a:buSzTx/>
                        <a:buFontTx/>
                        <a:buNone/>
                        <a:tabLst/>
                        <a:defRPr/>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7938"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dirty="0">
                          <a:solidFill>
                            <a:srgbClr val="888888"/>
                          </a:solidFill>
                          <a:effectLst/>
                          <a:latin typeface="Century Gothic" panose="020B0502020202020204" pitchFamily="34" charset="0"/>
                          <a:ea typeface="+mn-ea"/>
                          <a:cs typeface="+mn-cs"/>
                        </a:rPr>
                        <a:t>accuracy</a:t>
                      </a:r>
                    </a:p>
                  </a:txBody>
                  <a:tcPr marL="89115" marR="89115" marT="89115" marB="89115"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r>
                        <a:rPr lang="en-US" sz="1200" b="0" i="0" u="none" strike="noStrike" kern="1200" dirty="0">
                          <a:solidFill>
                            <a:srgbClr val="888888"/>
                          </a:solidFill>
                          <a:effectLst/>
                          <a:latin typeface="Century Gothic" panose="020B0502020202020204" pitchFamily="34" charset="0"/>
                          <a:ea typeface="+mn-ea"/>
                          <a:cs typeface="+mn-cs"/>
                        </a:rPr>
                        <a:t>0.468</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72743249"/>
                  </a:ext>
                </a:extLst>
              </a:tr>
              <a:tr h="420800">
                <a:tc vMerge="1">
                  <a:txBody>
                    <a:bodyPr/>
                    <a:lstStyle/>
                    <a:p>
                      <a:pPr marL="11113" indent="0" rtl="0" fontAlgn="t">
                        <a:spcBef>
                          <a:spcPts val="0"/>
                        </a:spcBef>
                        <a:spcAft>
                          <a:spcPts val="0"/>
                        </a:spcAft>
                        <a:tabLst/>
                      </a:pPr>
                      <a:endParaRPr lang="en-US" sz="1200" b="0" i="0" u="none" strike="noStrike"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1113" indent="0" rtl="0" fontAlgn="t">
                        <a:spcBef>
                          <a:spcPts val="0"/>
                        </a:spcBef>
                        <a:spcAft>
                          <a:spcPts val="0"/>
                        </a:spcAft>
                        <a:tabLst/>
                      </a:pPr>
                      <a:r>
                        <a:rPr lang="en-US" sz="1200" b="0" i="0" u="none" strike="noStrike" kern="1200" dirty="0" err="1">
                          <a:solidFill>
                            <a:srgbClr val="888888"/>
                          </a:solidFill>
                          <a:effectLst/>
                          <a:latin typeface="Century Gothic" panose="020B0502020202020204" pitchFamily="34" charset="0"/>
                          <a:ea typeface="+mn-ea"/>
                          <a:cs typeface="+mn-cs"/>
                        </a:rPr>
                        <a:t>roc_auc</a:t>
                      </a:r>
                      <a:endParaRPr lang="en-US" sz="1200" b="0" i="0" u="none" strike="noStrike" kern="1200" dirty="0">
                        <a:solidFill>
                          <a:srgbClr val="888888"/>
                        </a:solidFill>
                        <a:effectLst/>
                        <a:latin typeface="Century Gothic" panose="020B0502020202020204" pitchFamily="34" charset="0"/>
                        <a:ea typeface="+mn-ea"/>
                        <a:cs typeface="+mn-cs"/>
                      </a:endParaRP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400" rtl="0" eaLnBrk="1" latinLnBrk="0" hangingPunct="1"/>
                      <a:r>
                        <a:rPr lang="en-US" sz="1200" b="0" i="0" u="none" strike="noStrike" kern="1200" dirty="0">
                          <a:solidFill>
                            <a:srgbClr val="888888"/>
                          </a:solidFill>
                          <a:effectLst/>
                          <a:latin typeface="Century Gothic" panose="020B0502020202020204" pitchFamily="34" charset="0"/>
                          <a:ea typeface="+mn-ea"/>
                          <a:cs typeface="+mn-cs"/>
                        </a:rPr>
                        <a:t>0.641</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6478475"/>
                  </a:ext>
                </a:extLst>
              </a:tr>
              <a:tr h="420800">
                <a:tc v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952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gridSpan="2">
                  <a:txBody>
                    <a:bodyPr/>
                    <a:lstStyle/>
                    <a:p>
                      <a:pPr marL="11113" marR="0" lvl="0" indent="0" algn="l" defTabSz="914400" rtl="0" eaLnBrk="1" fontAlgn="t"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tx1">
                              <a:lumMod val="65000"/>
                              <a:lumOff val="35000"/>
                            </a:schemeClr>
                          </a:solidFill>
                          <a:effectLst/>
                          <a:uLnTx/>
                          <a:uFillTx/>
                          <a:latin typeface="Century Gothic" panose="020B0502020202020204" pitchFamily="34" charset="0"/>
                          <a:ea typeface="+mn-ea"/>
                          <a:cs typeface="+mn-cs"/>
                        </a:rPr>
                        <a:t># testing</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tx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309303265"/>
                  </a:ext>
                </a:extLst>
              </a:tr>
              <a:tr h="420800">
                <a:tc vMerge="1">
                  <a:txBody>
                    <a:bodyPr/>
                    <a:lstStyle/>
                    <a:p>
                      <a:pPr marL="11113" indent="0" rtl="0" fontAlgn="t">
                        <a:spcBef>
                          <a:spcPts val="0"/>
                        </a:spcBef>
                        <a:spcAft>
                          <a:spcPts val="0"/>
                        </a:spcAft>
                        <a:tabLst/>
                      </a:pPr>
                      <a:endParaRPr lang="en-US" sz="1200" b="0" i="0" u="none" strike="noStrike"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7938"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dirty="0">
                          <a:solidFill>
                            <a:srgbClr val="888888"/>
                          </a:solidFill>
                          <a:effectLst/>
                          <a:latin typeface="Century Gothic" panose="020B0502020202020204" pitchFamily="34" charset="0"/>
                          <a:ea typeface="+mn-ea"/>
                          <a:cs typeface="+mn-cs"/>
                        </a:rPr>
                        <a:t>accuracy</a:t>
                      </a: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dirty="0">
                          <a:solidFill>
                            <a:srgbClr val="888888"/>
                          </a:solidFill>
                          <a:effectLst/>
                          <a:latin typeface="Century Gothic" panose="020B0502020202020204" pitchFamily="34" charset="0"/>
                          <a:ea typeface="+mn-ea"/>
                          <a:cs typeface="+mn-cs"/>
                        </a:rPr>
                        <a:t>0.453</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75089050"/>
                  </a:ext>
                </a:extLst>
              </a:tr>
              <a:tr h="420800">
                <a:tc vMerge="1">
                  <a:txBody>
                    <a:bodyPr/>
                    <a:lstStyle/>
                    <a:p>
                      <a:pPr marL="11113" indent="0" rtl="0" fontAlgn="t">
                        <a:spcBef>
                          <a:spcPts val="0"/>
                        </a:spcBef>
                        <a:spcAft>
                          <a:spcPts val="0"/>
                        </a:spcAft>
                        <a:tabLst/>
                      </a:pPr>
                      <a:endParaRPr lang="en-US" sz="1200" b="0" i="0" u="none" strike="noStrike" baseline="30000" dirty="0">
                        <a:solidFill>
                          <a:srgbClr val="888888"/>
                        </a:solidFill>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7938"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dirty="0" err="1">
                          <a:solidFill>
                            <a:srgbClr val="888888"/>
                          </a:solidFill>
                          <a:effectLst/>
                          <a:latin typeface="Century Gothic" panose="020B0502020202020204" pitchFamily="34" charset="0"/>
                          <a:ea typeface="+mn-ea"/>
                          <a:cs typeface="+mn-cs"/>
                        </a:rPr>
                        <a:t>roc_auc</a:t>
                      </a:r>
                      <a:endParaRPr lang="en-US" sz="1200" b="0" i="0" u="none" strike="noStrike" kern="1200" dirty="0">
                        <a:solidFill>
                          <a:srgbClr val="888888"/>
                        </a:solidFill>
                        <a:effectLst/>
                        <a:latin typeface="Century Gothic" panose="020B0502020202020204" pitchFamily="34" charset="0"/>
                        <a:ea typeface="+mn-ea"/>
                        <a:cs typeface="+mn-cs"/>
                      </a:endParaRPr>
                    </a:p>
                  </a:txBody>
                  <a:tcPr marL="89115" marR="89115" marT="89115" marB="89115">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dirty="0">
                          <a:solidFill>
                            <a:srgbClr val="888888"/>
                          </a:solidFill>
                          <a:effectLst/>
                          <a:latin typeface="Century Gothic" panose="020B0502020202020204" pitchFamily="34" charset="0"/>
                          <a:ea typeface="+mn-ea"/>
                          <a:cs typeface="+mn-cs"/>
                        </a:rPr>
                        <a:t>0.605</a:t>
                      </a:r>
                    </a:p>
                  </a:txBody>
                  <a:tcPr marL="57150" marR="57150" marT="19050" marB="1905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32683527"/>
                  </a:ext>
                </a:extLst>
              </a:tr>
            </a:tbl>
          </a:graphicData>
        </a:graphic>
      </p:graphicFrame>
      <p:pic>
        <p:nvPicPr>
          <p:cNvPr id="6" name="Picture 5">
            <a:extLst>
              <a:ext uri="{FF2B5EF4-FFF2-40B4-BE49-F238E27FC236}">
                <a16:creationId xmlns:a16="http://schemas.microsoft.com/office/drawing/2014/main" id="{387115A0-200E-1046-878D-A77D5759471D}"/>
              </a:ext>
            </a:extLst>
          </p:cNvPr>
          <p:cNvPicPr>
            <a:picLocks noChangeAspect="1"/>
          </p:cNvPicPr>
          <p:nvPr/>
        </p:nvPicPr>
        <p:blipFill>
          <a:blip r:embed="rId2"/>
          <a:stretch>
            <a:fillRect/>
          </a:stretch>
        </p:blipFill>
        <p:spPr>
          <a:xfrm>
            <a:off x="8388784" y="1419497"/>
            <a:ext cx="3712464" cy="2651760"/>
          </a:xfrm>
          <a:prstGeom prst="rect">
            <a:avLst/>
          </a:prstGeom>
        </p:spPr>
      </p:pic>
      <p:pic>
        <p:nvPicPr>
          <p:cNvPr id="7" name="Picture 6">
            <a:extLst>
              <a:ext uri="{FF2B5EF4-FFF2-40B4-BE49-F238E27FC236}">
                <a16:creationId xmlns:a16="http://schemas.microsoft.com/office/drawing/2014/main" id="{3D4D1C5A-E156-0C4F-BD68-240F0AB48DD6}"/>
              </a:ext>
            </a:extLst>
          </p:cNvPr>
          <p:cNvPicPr>
            <a:picLocks noChangeAspect="1"/>
          </p:cNvPicPr>
          <p:nvPr/>
        </p:nvPicPr>
        <p:blipFill>
          <a:blip r:embed="rId3"/>
          <a:stretch>
            <a:fillRect/>
          </a:stretch>
        </p:blipFill>
        <p:spPr>
          <a:xfrm>
            <a:off x="8388784" y="4206240"/>
            <a:ext cx="3712464" cy="2651760"/>
          </a:xfrm>
          <a:prstGeom prst="rect">
            <a:avLst/>
          </a:prstGeom>
        </p:spPr>
      </p:pic>
      <p:pic>
        <p:nvPicPr>
          <p:cNvPr id="9" name="Picture 8">
            <a:extLst>
              <a:ext uri="{FF2B5EF4-FFF2-40B4-BE49-F238E27FC236}">
                <a16:creationId xmlns:a16="http://schemas.microsoft.com/office/drawing/2014/main" id="{8CC3ABBE-DEAF-5F41-96CC-1124A02EA42E}"/>
              </a:ext>
            </a:extLst>
          </p:cNvPr>
          <p:cNvPicPr>
            <a:picLocks noChangeAspect="1"/>
          </p:cNvPicPr>
          <p:nvPr/>
        </p:nvPicPr>
        <p:blipFill>
          <a:blip r:embed="rId4"/>
          <a:stretch>
            <a:fillRect/>
          </a:stretch>
        </p:blipFill>
        <p:spPr>
          <a:xfrm>
            <a:off x="4085299" y="4206240"/>
            <a:ext cx="3712464" cy="2651760"/>
          </a:xfrm>
          <a:prstGeom prst="rect">
            <a:avLst/>
          </a:prstGeom>
        </p:spPr>
      </p:pic>
      <p:pic>
        <p:nvPicPr>
          <p:cNvPr id="10" name="Picture 9">
            <a:extLst>
              <a:ext uri="{FF2B5EF4-FFF2-40B4-BE49-F238E27FC236}">
                <a16:creationId xmlns:a16="http://schemas.microsoft.com/office/drawing/2014/main" id="{69244CA8-D4B3-6342-9A12-A7B9C8E5D3BB}"/>
              </a:ext>
            </a:extLst>
          </p:cNvPr>
          <p:cNvPicPr>
            <a:picLocks noChangeAspect="1"/>
          </p:cNvPicPr>
          <p:nvPr/>
        </p:nvPicPr>
        <p:blipFill>
          <a:blip r:embed="rId5"/>
          <a:stretch>
            <a:fillRect/>
          </a:stretch>
        </p:blipFill>
        <p:spPr>
          <a:xfrm>
            <a:off x="4085299" y="1419497"/>
            <a:ext cx="3712464" cy="2651760"/>
          </a:xfrm>
          <a:prstGeom prst="rect">
            <a:avLst/>
          </a:prstGeom>
        </p:spPr>
      </p:pic>
    </p:spTree>
    <p:extLst>
      <p:ext uri="{BB962C8B-B14F-4D97-AF65-F5344CB8AC3E}">
        <p14:creationId xmlns:p14="http://schemas.microsoft.com/office/powerpoint/2010/main" val="3625702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normAutofit/>
          </a:bodyPr>
          <a:lstStyle/>
          <a:p>
            <a:r>
              <a:rPr lang="en-US" dirty="0"/>
              <a:t>4. Model – Neural Network</a:t>
            </a:r>
          </a:p>
        </p:txBody>
      </p:sp>
      <p:pic>
        <p:nvPicPr>
          <p:cNvPr id="3" name="Picture 2">
            <a:extLst>
              <a:ext uri="{FF2B5EF4-FFF2-40B4-BE49-F238E27FC236}">
                <a16:creationId xmlns:a16="http://schemas.microsoft.com/office/drawing/2014/main" id="{26E268F1-B1BE-5F4D-AC76-F65D3DA76513}"/>
              </a:ext>
            </a:extLst>
          </p:cNvPr>
          <p:cNvPicPr>
            <a:picLocks noChangeAspect="1"/>
          </p:cNvPicPr>
          <p:nvPr/>
        </p:nvPicPr>
        <p:blipFill>
          <a:blip r:embed="rId2"/>
          <a:stretch>
            <a:fillRect/>
          </a:stretch>
        </p:blipFill>
        <p:spPr>
          <a:xfrm>
            <a:off x="8393810" y="4179570"/>
            <a:ext cx="3712464" cy="2651760"/>
          </a:xfrm>
          <a:prstGeom prst="rect">
            <a:avLst/>
          </a:prstGeom>
        </p:spPr>
      </p:pic>
      <p:pic>
        <p:nvPicPr>
          <p:cNvPr id="4" name="Picture 3">
            <a:extLst>
              <a:ext uri="{FF2B5EF4-FFF2-40B4-BE49-F238E27FC236}">
                <a16:creationId xmlns:a16="http://schemas.microsoft.com/office/drawing/2014/main" id="{5CA0B289-7A07-6445-B321-AB5BDE247AE0}"/>
              </a:ext>
            </a:extLst>
          </p:cNvPr>
          <p:cNvPicPr>
            <a:picLocks noChangeAspect="1"/>
          </p:cNvPicPr>
          <p:nvPr/>
        </p:nvPicPr>
        <p:blipFill>
          <a:blip r:embed="rId3"/>
          <a:stretch>
            <a:fillRect/>
          </a:stretch>
        </p:blipFill>
        <p:spPr>
          <a:xfrm>
            <a:off x="4427659" y="4179570"/>
            <a:ext cx="3712464" cy="2651760"/>
          </a:xfrm>
          <a:prstGeom prst="rect">
            <a:avLst/>
          </a:prstGeom>
        </p:spPr>
      </p:pic>
      <p:pic>
        <p:nvPicPr>
          <p:cNvPr id="5" name="Picture 4">
            <a:extLst>
              <a:ext uri="{FF2B5EF4-FFF2-40B4-BE49-F238E27FC236}">
                <a16:creationId xmlns:a16="http://schemas.microsoft.com/office/drawing/2014/main" id="{51716BDA-ECDE-2C45-A71E-9C9077C9D0AC}"/>
              </a:ext>
            </a:extLst>
          </p:cNvPr>
          <p:cNvPicPr>
            <a:picLocks noChangeAspect="1"/>
          </p:cNvPicPr>
          <p:nvPr/>
        </p:nvPicPr>
        <p:blipFill>
          <a:blip r:embed="rId4"/>
          <a:stretch>
            <a:fillRect/>
          </a:stretch>
        </p:blipFill>
        <p:spPr>
          <a:xfrm>
            <a:off x="8393810" y="1429770"/>
            <a:ext cx="3712464" cy="2651760"/>
          </a:xfrm>
          <a:prstGeom prst="rect">
            <a:avLst/>
          </a:prstGeom>
        </p:spPr>
      </p:pic>
      <p:pic>
        <p:nvPicPr>
          <p:cNvPr id="8" name="Picture 7">
            <a:extLst>
              <a:ext uri="{FF2B5EF4-FFF2-40B4-BE49-F238E27FC236}">
                <a16:creationId xmlns:a16="http://schemas.microsoft.com/office/drawing/2014/main" id="{F4A6CE0A-56F1-354F-A94C-6E94C9732163}"/>
              </a:ext>
            </a:extLst>
          </p:cNvPr>
          <p:cNvPicPr>
            <a:picLocks noChangeAspect="1"/>
          </p:cNvPicPr>
          <p:nvPr/>
        </p:nvPicPr>
        <p:blipFill>
          <a:blip r:embed="rId5"/>
          <a:stretch>
            <a:fillRect/>
          </a:stretch>
        </p:blipFill>
        <p:spPr>
          <a:xfrm>
            <a:off x="4427659" y="1429770"/>
            <a:ext cx="3712464" cy="2651760"/>
          </a:xfrm>
          <a:prstGeom prst="rect">
            <a:avLst/>
          </a:prstGeom>
        </p:spPr>
      </p:pic>
      <p:pic>
        <p:nvPicPr>
          <p:cNvPr id="9" name="Picture 8">
            <a:extLst>
              <a:ext uri="{FF2B5EF4-FFF2-40B4-BE49-F238E27FC236}">
                <a16:creationId xmlns:a16="http://schemas.microsoft.com/office/drawing/2014/main" id="{87FD2084-66AC-A74B-A964-06E72D253FC4}"/>
              </a:ext>
            </a:extLst>
          </p:cNvPr>
          <p:cNvPicPr>
            <a:picLocks noChangeAspect="1"/>
          </p:cNvPicPr>
          <p:nvPr/>
        </p:nvPicPr>
        <p:blipFill>
          <a:blip r:embed="rId6"/>
          <a:stretch>
            <a:fillRect/>
          </a:stretch>
        </p:blipFill>
        <p:spPr>
          <a:xfrm>
            <a:off x="85725" y="4179570"/>
            <a:ext cx="4088247" cy="2651760"/>
          </a:xfrm>
          <a:prstGeom prst="rect">
            <a:avLst/>
          </a:prstGeom>
        </p:spPr>
      </p:pic>
      <p:pic>
        <p:nvPicPr>
          <p:cNvPr id="14" name="Picture 13">
            <a:extLst>
              <a:ext uri="{FF2B5EF4-FFF2-40B4-BE49-F238E27FC236}">
                <a16:creationId xmlns:a16="http://schemas.microsoft.com/office/drawing/2014/main" id="{9C53E227-B7C1-DB4B-AD3F-901642B41945}"/>
              </a:ext>
            </a:extLst>
          </p:cNvPr>
          <p:cNvPicPr>
            <a:picLocks noChangeAspect="1"/>
          </p:cNvPicPr>
          <p:nvPr/>
        </p:nvPicPr>
        <p:blipFill>
          <a:blip r:embed="rId7"/>
          <a:stretch>
            <a:fillRect/>
          </a:stretch>
        </p:blipFill>
        <p:spPr>
          <a:xfrm>
            <a:off x="85725" y="1429770"/>
            <a:ext cx="4088247" cy="2651760"/>
          </a:xfrm>
          <a:prstGeom prst="rect">
            <a:avLst/>
          </a:prstGeom>
        </p:spPr>
      </p:pic>
    </p:spTree>
    <p:extLst>
      <p:ext uri="{BB962C8B-B14F-4D97-AF65-F5344CB8AC3E}">
        <p14:creationId xmlns:p14="http://schemas.microsoft.com/office/powerpoint/2010/main" val="1603498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5. </a:t>
            </a:r>
            <a:r>
              <a:rPr lang="en-US" dirty="0" err="1"/>
              <a:t>iNterpret</a:t>
            </a:r>
            <a:endParaRPr lang="en-US" dirty="0"/>
          </a:p>
        </p:txBody>
      </p:sp>
      <p:sp>
        <p:nvSpPr>
          <p:cNvPr id="3" name="Content Placeholder 2">
            <a:extLst>
              <a:ext uri="{FF2B5EF4-FFF2-40B4-BE49-F238E27FC236}">
                <a16:creationId xmlns:a16="http://schemas.microsoft.com/office/drawing/2014/main" id="{4EC06E5D-BB5B-BF4C-9245-313BFF22E5E9}"/>
              </a:ext>
            </a:extLst>
          </p:cNvPr>
          <p:cNvSpPr>
            <a:spLocks noGrp="1"/>
          </p:cNvSpPr>
          <p:nvPr>
            <p:ph idx="1"/>
          </p:nvPr>
        </p:nvSpPr>
        <p:spPr>
          <a:xfrm>
            <a:off x="838200" y="1828800"/>
            <a:ext cx="10515600" cy="4498822"/>
          </a:xfrm>
        </p:spPr>
        <p:txBody>
          <a:bodyPr>
            <a:noAutofit/>
          </a:bodyPr>
          <a:lstStyle/>
          <a:p>
            <a:r>
              <a:rPr lang="en-US" sz="2000" dirty="0"/>
              <a:t>The testing of the model indicates a clear relationship between the model variables and the observed </a:t>
            </a:r>
            <a:r>
              <a:rPr lang="en-US" sz="2000" dirty="0" err="1"/>
              <a:t>cfpb</a:t>
            </a:r>
            <a:r>
              <a:rPr lang="en-US" sz="2000" dirty="0"/>
              <a:t> score for the surveyed individuals</a:t>
            </a:r>
          </a:p>
          <a:p>
            <a:r>
              <a:rPr lang="en-US" sz="2000" dirty="0"/>
              <a:t>The residual graph indicates outliers at the low end and the higher end of the </a:t>
            </a:r>
            <a:r>
              <a:rPr lang="en-US" sz="2000" dirty="0" err="1"/>
              <a:t>cfpb</a:t>
            </a:r>
            <a:r>
              <a:rPr lang="en-US" sz="2000" dirty="0"/>
              <a:t> score. Studying those segments of the population might provide some additional insight into the relevance of the </a:t>
            </a:r>
            <a:r>
              <a:rPr lang="en-US" sz="2000" dirty="0" err="1"/>
              <a:t>cfpb</a:t>
            </a:r>
            <a:r>
              <a:rPr lang="en-US" sz="2000" dirty="0"/>
              <a:t> score to the respective populations</a:t>
            </a:r>
          </a:p>
          <a:p>
            <a:r>
              <a:rPr lang="en-US" sz="2000" dirty="0"/>
              <a:t>Unsurprisingly variables representing savings rate, age and income appear in both models (explain more than 40% of your wellness score)</a:t>
            </a:r>
          </a:p>
          <a:p>
            <a:r>
              <a:rPr lang="en-US" sz="2000" dirty="0"/>
              <a:t>It is interesting that race, gender, education, household composition and education levels are not part of the model</a:t>
            </a:r>
          </a:p>
        </p:txBody>
      </p:sp>
    </p:spTree>
    <p:extLst>
      <p:ext uri="{BB962C8B-B14F-4D97-AF65-F5344CB8AC3E}">
        <p14:creationId xmlns:p14="http://schemas.microsoft.com/office/powerpoint/2010/main" val="30029747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C6B90D6D-D3FE-D94A-9356-5FCFB6C01D00}"/>
              </a:ext>
            </a:extLst>
          </p:cNvPr>
          <p:cNvSpPr>
            <a:spLocks noGrp="1"/>
          </p:cNvSpPr>
          <p:nvPr>
            <p:ph idx="1"/>
          </p:nvPr>
        </p:nvSpPr>
        <p:spPr>
          <a:xfrm>
            <a:off x="838200" y="1828800"/>
            <a:ext cx="10515600" cy="4498822"/>
          </a:xfrm>
        </p:spPr>
        <p:txBody>
          <a:bodyPr>
            <a:noAutofit/>
          </a:bodyPr>
          <a:lstStyle/>
          <a:p>
            <a:r>
              <a:rPr lang="en-US" sz="2000" b="1" dirty="0"/>
              <a:t>Linear regression model more effective - </a:t>
            </a:r>
            <a:r>
              <a:rPr lang="en-US" sz="2000" dirty="0"/>
              <a:t>The linear regression model was more effective than the random forest or neural network models. The random forest and neural network models struggled to differentiate cases at the high end and the low end of the </a:t>
            </a:r>
            <a:r>
              <a:rPr lang="en-US" sz="2000" dirty="0" err="1"/>
              <a:t>cfpb</a:t>
            </a:r>
            <a:r>
              <a:rPr lang="en-US" sz="2000" dirty="0"/>
              <a:t> score spectrum.</a:t>
            </a:r>
          </a:p>
          <a:p>
            <a:r>
              <a:rPr lang="en-US" sz="2000" b="1" dirty="0"/>
              <a:t>Importance of early decisions - </a:t>
            </a:r>
            <a:r>
              <a:rPr lang="en-US" sz="2000" dirty="0"/>
              <a:t>The technical execution of the analysis is important but early decision on the data to include or exclude in the analysis has a large impact on the shape of the model. This analysis utilized several models with each model generating slightly different results.</a:t>
            </a:r>
          </a:p>
          <a:p>
            <a:r>
              <a:rPr lang="en-US" sz="2000" b="1" dirty="0"/>
              <a:t>More analysis - </a:t>
            </a:r>
            <a:r>
              <a:rPr lang="en-US" sz="2000" dirty="0"/>
              <a:t>I had not expected to resolve any longstanding debates in the financial industry but it has been surprising how many different avenues for analysis or questions arose from this discussion.</a:t>
            </a:r>
          </a:p>
        </p:txBody>
      </p:sp>
    </p:spTree>
    <p:extLst>
      <p:ext uri="{BB962C8B-B14F-4D97-AF65-F5344CB8AC3E}">
        <p14:creationId xmlns:p14="http://schemas.microsoft.com/office/powerpoint/2010/main" val="2475458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a:xfrm>
            <a:off x="838200" y="365125"/>
            <a:ext cx="10515600" cy="919389"/>
          </a:xfrm>
        </p:spPr>
        <p:txBody>
          <a:bodyPr/>
          <a:lstStyle/>
          <a:p>
            <a:r>
              <a:rPr lang="en-US" dirty="0"/>
              <a:t>Content</a:t>
            </a:r>
          </a:p>
        </p:txBody>
      </p:sp>
      <p:sp>
        <p:nvSpPr>
          <p:cNvPr id="3" name="Content Placeholder 2">
            <a:extLst>
              <a:ext uri="{FF2B5EF4-FFF2-40B4-BE49-F238E27FC236}">
                <a16:creationId xmlns:a16="http://schemas.microsoft.com/office/drawing/2014/main" id="{89BAA752-C28C-A344-ADD0-8F99A4860C1C}"/>
              </a:ext>
            </a:extLst>
          </p:cNvPr>
          <p:cNvSpPr>
            <a:spLocks noGrp="1"/>
          </p:cNvSpPr>
          <p:nvPr>
            <p:ph idx="1"/>
          </p:nvPr>
        </p:nvSpPr>
        <p:spPr>
          <a:xfrm>
            <a:off x="838200" y="1828800"/>
            <a:ext cx="2808890" cy="4498822"/>
          </a:xfrm>
        </p:spPr>
        <p:txBody>
          <a:bodyPr>
            <a:noAutofit/>
          </a:bodyPr>
          <a:lstStyle/>
          <a:p>
            <a:pPr fontAlgn="base"/>
            <a:r>
              <a:rPr lang="en-US" sz="2000" dirty="0"/>
              <a:t>Overview</a:t>
            </a:r>
          </a:p>
          <a:p>
            <a:pPr fontAlgn="base"/>
            <a:r>
              <a:rPr lang="en-US" sz="2000" dirty="0"/>
              <a:t>Workflow</a:t>
            </a:r>
          </a:p>
          <a:p>
            <a:pPr marL="914400" lvl="1" indent="-457200" fontAlgn="base">
              <a:buFont typeface="+mj-lt"/>
              <a:buAutoNum type="arabicPeriod"/>
            </a:pPr>
            <a:r>
              <a:rPr lang="en-US" sz="1600" dirty="0"/>
              <a:t>Obtain</a:t>
            </a:r>
          </a:p>
          <a:p>
            <a:pPr marL="914400" lvl="1" indent="-457200" fontAlgn="base">
              <a:buFont typeface="+mj-lt"/>
              <a:buAutoNum type="arabicPeriod"/>
            </a:pPr>
            <a:r>
              <a:rPr lang="en-US" sz="1600" dirty="0"/>
              <a:t>Scrub</a:t>
            </a:r>
          </a:p>
          <a:p>
            <a:pPr marL="914400" lvl="1" indent="-457200" fontAlgn="base">
              <a:buFont typeface="+mj-lt"/>
              <a:buAutoNum type="arabicPeriod"/>
            </a:pPr>
            <a:r>
              <a:rPr lang="en-US" sz="1600" dirty="0"/>
              <a:t>Explore</a:t>
            </a:r>
          </a:p>
          <a:p>
            <a:pPr marL="914400" lvl="1" indent="-457200" fontAlgn="base">
              <a:buFont typeface="+mj-lt"/>
              <a:buAutoNum type="arabicPeriod"/>
            </a:pPr>
            <a:r>
              <a:rPr lang="en-US" sz="1600" dirty="0"/>
              <a:t>Model</a:t>
            </a:r>
          </a:p>
          <a:p>
            <a:pPr marL="914400" lvl="1" indent="-457200" fontAlgn="base">
              <a:buFont typeface="+mj-lt"/>
              <a:buAutoNum type="arabicPeriod"/>
            </a:pPr>
            <a:r>
              <a:rPr lang="en-US" sz="1600" dirty="0" err="1"/>
              <a:t>iNterpret</a:t>
            </a:r>
            <a:endParaRPr lang="en-US" sz="1600" dirty="0"/>
          </a:p>
          <a:p>
            <a:pPr fontAlgn="base"/>
            <a:r>
              <a:rPr lang="en-US" sz="2000" dirty="0"/>
              <a:t>Conclusion</a:t>
            </a:r>
          </a:p>
        </p:txBody>
      </p:sp>
      <p:grpSp>
        <p:nvGrpSpPr>
          <p:cNvPr id="11" name="Group 10">
            <a:extLst>
              <a:ext uri="{FF2B5EF4-FFF2-40B4-BE49-F238E27FC236}">
                <a16:creationId xmlns:a16="http://schemas.microsoft.com/office/drawing/2014/main" id="{6F3D83C6-D137-3B49-92AF-5011E5CA6C7D}"/>
              </a:ext>
            </a:extLst>
          </p:cNvPr>
          <p:cNvGrpSpPr/>
          <p:nvPr/>
        </p:nvGrpSpPr>
        <p:grpSpPr>
          <a:xfrm>
            <a:off x="3836272" y="1697858"/>
            <a:ext cx="8058812" cy="3725480"/>
            <a:chOff x="3836272" y="1697858"/>
            <a:chExt cx="8058812" cy="3725480"/>
          </a:xfrm>
        </p:grpSpPr>
        <p:pic>
          <p:nvPicPr>
            <p:cNvPr id="5" name="Picture 4">
              <a:extLst>
                <a:ext uri="{FF2B5EF4-FFF2-40B4-BE49-F238E27FC236}">
                  <a16:creationId xmlns:a16="http://schemas.microsoft.com/office/drawing/2014/main" id="{66956393-023A-D843-AA5D-D9AFA48472C2}"/>
                </a:ext>
              </a:extLst>
            </p:cNvPr>
            <p:cNvPicPr>
              <a:picLocks noChangeAspect="1"/>
            </p:cNvPicPr>
            <p:nvPr/>
          </p:nvPicPr>
          <p:blipFill>
            <a:blip r:embed="rId2"/>
            <a:stretch>
              <a:fillRect/>
            </a:stretch>
          </p:blipFill>
          <p:spPr>
            <a:xfrm>
              <a:off x="3885681" y="1697858"/>
              <a:ext cx="7957420" cy="3725480"/>
            </a:xfrm>
            <a:prstGeom prst="rect">
              <a:avLst/>
            </a:prstGeom>
          </p:spPr>
        </p:pic>
        <p:sp>
          <p:nvSpPr>
            <p:cNvPr id="6" name="Content Placeholder 2">
              <a:extLst>
                <a:ext uri="{FF2B5EF4-FFF2-40B4-BE49-F238E27FC236}">
                  <a16:creationId xmlns:a16="http://schemas.microsoft.com/office/drawing/2014/main" id="{32DA0807-B559-BC42-B861-A036BF29B6A3}"/>
                </a:ext>
              </a:extLst>
            </p:cNvPr>
            <p:cNvSpPr txBox="1">
              <a:spLocks/>
            </p:cNvSpPr>
            <p:nvPr/>
          </p:nvSpPr>
          <p:spPr>
            <a:xfrm>
              <a:off x="3836272" y="3999340"/>
              <a:ext cx="1545019" cy="1077157"/>
            </a:xfrm>
            <a:prstGeom prst="rect">
              <a:avLst/>
            </a:prstGeom>
            <a:solidFill>
              <a:schemeClr val="bg1"/>
            </a:solidFill>
          </p:spPr>
          <p:txBody>
            <a:bodyPr vert="horz" lIns="0" tIns="45720" rIns="0" bIns="45720" rtlCol="0">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lumMod val="65000"/>
                      <a:lumOff val="35000"/>
                    </a:schemeClr>
                  </a:solidFill>
                  <a:latin typeface="Century Gothic" panose="020B0502020202020204" pitchFamily="34" charset="0"/>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lumMod val="65000"/>
                      <a:lumOff val="35000"/>
                    </a:schemeClr>
                  </a:solidFill>
                  <a:latin typeface="Century Gothic" panose="020B0502020202020204" pitchFamily="34" charset="0"/>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lumMod val="65000"/>
                      <a:lumOff val="35000"/>
                    </a:schemeClr>
                  </a:solidFill>
                  <a:latin typeface="Century Gothic" panose="020B0502020202020204" pitchFamily="34" charset="0"/>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00000"/>
                </a:lnSpc>
                <a:spcBef>
                  <a:spcPts val="500"/>
                </a:spcBef>
                <a:buNone/>
              </a:pPr>
              <a:r>
                <a:rPr lang="en-US" sz="1200" b="1" dirty="0">
                  <a:solidFill>
                    <a:srgbClr val="264B65"/>
                  </a:solidFill>
                  <a:ea typeface="+mj-ea"/>
                  <a:cs typeface="+mj-cs"/>
                </a:rPr>
                <a:t>Obtain:</a:t>
              </a:r>
            </a:p>
            <a:p>
              <a:pPr marL="114300" indent="-114300" fontAlgn="base">
                <a:lnSpc>
                  <a:spcPct val="100000"/>
                </a:lnSpc>
                <a:spcBef>
                  <a:spcPts val="500"/>
                </a:spcBef>
              </a:pPr>
              <a:r>
                <a:rPr lang="en-US" sz="1200" dirty="0"/>
                <a:t>Collect data from relevant sources</a:t>
              </a:r>
            </a:p>
          </p:txBody>
        </p:sp>
        <p:sp>
          <p:nvSpPr>
            <p:cNvPr id="7" name="Content Placeholder 2">
              <a:extLst>
                <a:ext uri="{FF2B5EF4-FFF2-40B4-BE49-F238E27FC236}">
                  <a16:creationId xmlns:a16="http://schemas.microsoft.com/office/drawing/2014/main" id="{D7A53BB7-9B8B-2D41-AADD-2F21BAF8FA71}"/>
                </a:ext>
              </a:extLst>
            </p:cNvPr>
            <p:cNvSpPr txBox="1">
              <a:spLocks/>
            </p:cNvSpPr>
            <p:nvPr/>
          </p:nvSpPr>
          <p:spPr>
            <a:xfrm>
              <a:off x="5460122" y="1944414"/>
              <a:ext cx="1545019" cy="1145911"/>
            </a:xfrm>
            <a:prstGeom prst="rect">
              <a:avLst/>
            </a:prstGeom>
            <a:solidFill>
              <a:schemeClr val="bg1"/>
            </a:solidFill>
          </p:spPr>
          <p:txBody>
            <a:bodyPr vert="horz" lIns="0" tIns="45720" rIns="0" bIns="45720" rtlCol="0">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lumMod val="65000"/>
                      <a:lumOff val="35000"/>
                    </a:schemeClr>
                  </a:solidFill>
                  <a:latin typeface="Century Gothic" panose="020B0502020202020204" pitchFamily="34" charset="0"/>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lumMod val="65000"/>
                      <a:lumOff val="35000"/>
                    </a:schemeClr>
                  </a:solidFill>
                  <a:latin typeface="Century Gothic" panose="020B0502020202020204" pitchFamily="34" charset="0"/>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lumMod val="65000"/>
                      <a:lumOff val="35000"/>
                    </a:schemeClr>
                  </a:solidFill>
                  <a:latin typeface="Century Gothic" panose="020B0502020202020204" pitchFamily="34" charset="0"/>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00000"/>
                </a:lnSpc>
                <a:spcBef>
                  <a:spcPts val="500"/>
                </a:spcBef>
                <a:buNone/>
              </a:pPr>
              <a:r>
                <a:rPr lang="en-US" sz="1200" b="1" dirty="0">
                  <a:solidFill>
                    <a:srgbClr val="264B65"/>
                  </a:solidFill>
                  <a:ea typeface="+mj-ea"/>
                  <a:cs typeface="+mj-cs"/>
                </a:rPr>
                <a:t>Scrub:</a:t>
              </a:r>
            </a:p>
            <a:p>
              <a:pPr marL="114300" indent="-114300" fontAlgn="base">
                <a:lnSpc>
                  <a:spcPct val="100000"/>
                </a:lnSpc>
                <a:spcBef>
                  <a:spcPts val="500"/>
                </a:spcBef>
              </a:pPr>
              <a:r>
                <a:rPr lang="en-US" sz="1200" dirty="0"/>
                <a:t>Data filtration process to standardize format for modeling</a:t>
              </a:r>
            </a:p>
          </p:txBody>
        </p:sp>
        <p:sp>
          <p:nvSpPr>
            <p:cNvPr id="8" name="Content Placeholder 2">
              <a:extLst>
                <a:ext uri="{FF2B5EF4-FFF2-40B4-BE49-F238E27FC236}">
                  <a16:creationId xmlns:a16="http://schemas.microsoft.com/office/drawing/2014/main" id="{A5CD9F67-92B1-9040-8D53-527594BB5BCA}"/>
                </a:ext>
              </a:extLst>
            </p:cNvPr>
            <p:cNvSpPr txBox="1">
              <a:spLocks/>
            </p:cNvSpPr>
            <p:nvPr/>
          </p:nvSpPr>
          <p:spPr>
            <a:xfrm>
              <a:off x="7081371" y="4003868"/>
              <a:ext cx="1545019" cy="1145911"/>
            </a:xfrm>
            <a:prstGeom prst="rect">
              <a:avLst/>
            </a:prstGeom>
            <a:solidFill>
              <a:schemeClr val="bg1"/>
            </a:solidFill>
          </p:spPr>
          <p:txBody>
            <a:bodyPr vert="horz" lIns="0" tIns="45720" rIns="0" bIns="45720" rtlCol="0">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lumMod val="65000"/>
                      <a:lumOff val="35000"/>
                    </a:schemeClr>
                  </a:solidFill>
                  <a:latin typeface="Century Gothic" panose="020B0502020202020204" pitchFamily="34" charset="0"/>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lumMod val="65000"/>
                      <a:lumOff val="35000"/>
                    </a:schemeClr>
                  </a:solidFill>
                  <a:latin typeface="Century Gothic" panose="020B0502020202020204" pitchFamily="34" charset="0"/>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lumMod val="65000"/>
                      <a:lumOff val="35000"/>
                    </a:schemeClr>
                  </a:solidFill>
                  <a:latin typeface="Century Gothic" panose="020B0502020202020204" pitchFamily="34" charset="0"/>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00000"/>
                </a:lnSpc>
                <a:spcBef>
                  <a:spcPts val="500"/>
                </a:spcBef>
                <a:buNone/>
              </a:pPr>
              <a:r>
                <a:rPr lang="en-US" sz="1200" b="1" dirty="0">
                  <a:solidFill>
                    <a:srgbClr val="264B65"/>
                  </a:solidFill>
                  <a:ea typeface="+mj-ea"/>
                  <a:cs typeface="+mj-cs"/>
                </a:rPr>
                <a:t>Explore:</a:t>
              </a:r>
            </a:p>
            <a:p>
              <a:pPr marL="114300" indent="-114300" fontAlgn="base">
                <a:lnSpc>
                  <a:spcPct val="100000"/>
                </a:lnSpc>
                <a:spcBef>
                  <a:spcPts val="500"/>
                </a:spcBef>
              </a:pPr>
              <a:r>
                <a:rPr lang="en-US" sz="1200" dirty="0"/>
                <a:t>Identify significant patterns using statistical models</a:t>
              </a:r>
            </a:p>
          </p:txBody>
        </p:sp>
        <p:sp>
          <p:nvSpPr>
            <p:cNvPr id="9" name="Content Placeholder 2">
              <a:extLst>
                <a:ext uri="{FF2B5EF4-FFF2-40B4-BE49-F238E27FC236}">
                  <a16:creationId xmlns:a16="http://schemas.microsoft.com/office/drawing/2014/main" id="{CA6A9E83-A1DF-9749-85B9-4ACE939D0AE0}"/>
                </a:ext>
              </a:extLst>
            </p:cNvPr>
            <p:cNvSpPr txBox="1">
              <a:spLocks/>
            </p:cNvSpPr>
            <p:nvPr/>
          </p:nvSpPr>
          <p:spPr>
            <a:xfrm>
              <a:off x="8707882" y="1986454"/>
              <a:ext cx="1545019" cy="987966"/>
            </a:xfrm>
            <a:prstGeom prst="rect">
              <a:avLst/>
            </a:prstGeom>
            <a:solidFill>
              <a:schemeClr val="bg1"/>
            </a:solidFill>
          </p:spPr>
          <p:txBody>
            <a:bodyPr vert="horz" lIns="0" tIns="45720" rIns="0" bIns="45720" rtlCol="0">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lumMod val="65000"/>
                      <a:lumOff val="35000"/>
                    </a:schemeClr>
                  </a:solidFill>
                  <a:latin typeface="Century Gothic" panose="020B0502020202020204" pitchFamily="34" charset="0"/>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lumMod val="65000"/>
                      <a:lumOff val="35000"/>
                    </a:schemeClr>
                  </a:solidFill>
                  <a:latin typeface="Century Gothic" panose="020B0502020202020204" pitchFamily="34" charset="0"/>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lumMod val="65000"/>
                      <a:lumOff val="35000"/>
                    </a:schemeClr>
                  </a:solidFill>
                  <a:latin typeface="Century Gothic" panose="020B0502020202020204" pitchFamily="34" charset="0"/>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00000"/>
                </a:lnSpc>
                <a:spcBef>
                  <a:spcPts val="500"/>
                </a:spcBef>
                <a:buNone/>
              </a:pPr>
              <a:r>
                <a:rPr lang="en-US" sz="1200" b="1" dirty="0">
                  <a:solidFill>
                    <a:srgbClr val="264B65"/>
                  </a:solidFill>
                  <a:ea typeface="+mj-ea"/>
                  <a:cs typeface="+mj-cs"/>
                </a:rPr>
                <a:t>Model:</a:t>
              </a:r>
            </a:p>
            <a:p>
              <a:pPr marL="114300" indent="-114300" fontAlgn="base">
                <a:lnSpc>
                  <a:spcPct val="100000"/>
                </a:lnSpc>
                <a:spcBef>
                  <a:spcPts val="500"/>
                </a:spcBef>
              </a:pPr>
              <a:r>
                <a:rPr lang="en-US" sz="1200" dirty="0"/>
                <a:t>Build models for data analysis and forecasting</a:t>
              </a:r>
            </a:p>
          </p:txBody>
        </p:sp>
        <p:sp>
          <p:nvSpPr>
            <p:cNvPr id="10" name="Content Placeholder 2">
              <a:extLst>
                <a:ext uri="{FF2B5EF4-FFF2-40B4-BE49-F238E27FC236}">
                  <a16:creationId xmlns:a16="http://schemas.microsoft.com/office/drawing/2014/main" id="{9209A48C-E491-A94D-B877-E1BC876B74CA}"/>
                </a:ext>
              </a:extLst>
            </p:cNvPr>
            <p:cNvSpPr txBox="1">
              <a:spLocks/>
            </p:cNvSpPr>
            <p:nvPr/>
          </p:nvSpPr>
          <p:spPr>
            <a:xfrm>
              <a:off x="10350065" y="4010242"/>
              <a:ext cx="1545019" cy="987966"/>
            </a:xfrm>
            <a:prstGeom prst="rect">
              <a:avLst/>
            </a:prstGeom>
            <a:solidFill>
              <a:schemeClr val="bg1"/>
            </a:solidFill>
          </p:spPr>
          <p:txBody>
            <a:bodyPr vert="horz" lIns="0" tIns="45720" rIns="0" bIns="45720" rtlCol="0">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lumMod val="65000"/>
                      <a:lumOff val="35000"/>
                    </a:schemeClr>
                  </a:solidFill>
                  <a:latin typeface="Century Gothic" panose="020B0502020202020204" pitchFamily="34" charset="0"/>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lumMod val="65000"/>
                      <a:lumOff val="35000"/>
                    </a:schemeClr>
                  </a:solidFill>
                  <a:latin typeface="Century Gothic" panose="020B0502020202020204" pitchFamily="34" charset="0"/>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lumMod val="65000"/>
                      <a:lumOff val="35000"/>
                    </a:schemeClr>
                  </a:solidFill>
                  <a:latin typeface="Century Gothic" panose="020B0502020202020204" pitchFamily="34" charset="0"/>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lumMod val="65000"/>
                      <a:lumOff val="35000"/>
                    </a:schemeClr>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00000"/>
                </a:lnSpc>
                <a:spcBef>
                  <a:spcPts val="500"/>
                </a:spcBef>
                <a:buNone/>
              </a:pPr>
              <a:r>
                <a:rPr lang="en-US" sz="1200" b="1" dirty="0" err="1">
                  <a:solidFill>
                    <a:srgbClr val="264B65"/>
                  </a:solidFill>
                  <a:ea typeface="+mj-ea"/>
                  <a:cs typeface="+mj-cs"/>
                </a:rPr>
                <a:t>iNterpret</a:t>
              </a:r>
              <a:r>
                <a:rPr lang="en-US" sz="1200" b="1" dirty="0">
                  <a:solidFill>
                    <a:srgbClr val="264B65"/>
                  </a:solidFill>
                  <a:ea typeface="+mj-ea"/>
                  <a:cs typeface="+mj-cs"/>
                </a:rPr>
                <a:t>:</a:t>
              </a:r>
            </a:p>
            <a:p>
              <a:pPr marL="114300" indent="-114300" fontAlgn="base">
                <a:lnSpc>
                  <a:spcPct val="100000"/>
                </a:lnSpc>
                <a:spcBef>
                  <a:spcPts val="500"/>
                </a:spcBef>
              </a:pPr>
              <a:r>
                <a:rPr lang="en-US" sz="1200" dirty="0"/>
                <a:t>Explore results in the context of analysis goals</a:t>
              </a:r>
            </a:p>
          </p:txBody>
        </p:sp>
      </p:grpSp>
    </p:spTree>
    <p:extLst>
      <p:ext uri="{BB962C8B-B14F-4D97-AF65-F5344CB8AC3E}">
        <p14:creationId xmlns:p14="http://schemas.microsoft.com/office/powerpoint/2010/main" val="1973214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normAutofit/>
          </a:bodyPr>
          <a:lstStyle/>
          <a:p>
            <a:r>
              <a:rPr lang="en-US" dirty="0"/>
              <a:t>Overview</a:t>
            </a:r>
          </a:p>
        </p:txBody>
      </p:sp>
      <p:sp>
        <p:nvSpPr>
          <p:cNvPr id="3" name="Content Placeholder 2">
            <a:extLst>
              <a:ext uri="{FF2B5EF4-FFF2-40B4-BE49-F238E27FC236}">
                <a16:creationId xmlns:a16="http://schemas.microsoft.com/office/drawing/2014/main" id="{89BAA752-C28C-A344-ADD0-8F99A4860C1C}"/>
              </a:ext>
            </a:extLst>
          </p:cNvPr>
          <p:cNvSpPr>
            <a:spLocks noGrp="1"/>
          </p:cNvSpPr>
          <p:nvPr>
            <p:ph idx="1"/>
          </p:nvPr>
        </p:nvSpPr>
        <p:spPr>
          <a:xfrm>
            <a:off x="841248" y="1828800"/>
            <a:ext cx="10515600" cy="4498822"/>
          </a:xfrm>
        </p:spPr>
        <p:txBody>
          <a:bodyPr>
            <a:noAutofit/>
          </a:bodyPr>
          <a:lstStyle/>
          <a:p>
            <a:pPr fontAlgn="base"/>
            <a:r>
              <a:rPr lang="en-US" sz="2000" dirty="0"/>
              <a:t>When people are in </a:t>
            </a:r>
            <a:r>
              <a:rPr lang="en-US" sz="2000" b="1" dirty="0"/>
              <a:t>control of their money</a:t>
            </a:r>
            <a:r>
              <a:rPr lang="en-US" sz="2000" dirty="0"/>
              <a:t>, they’re in </a:t>
            </a:r>
            <a:r>
              <a:rPr lang="en-US" sz="2000" b="1" dirty="0"/>
              <a:t>control of their lives</a:t>
            </a:r>
            <a:r>
              <a:rPr lang="en-US" sz="2000" dirty="0"/>
              <a:t>. They’re </a:t>
            </a:r>
            <a:r>
              <a:rPr lang="en-US" sz="2000" b="1" dirty="0"/>
              <a:t>happier, less anxious and more empowered</a:t>
            </a:r>
            <a:r>
              <a:rPr lang="en-US" sz="2000" dirty="0"/>
              <a:t>. </a:t>
            </a:r>
            <a:r>
              <a:rPr lang="en-US" sz="1400" dirty="0"/>
              <a:t>[https://</a:t>
            </a:r>
            <a:r>
              <a:rPr lang="en-US" sz="1400" dirty="0" err="1"/>
              <a:t>www.nudge-global.com</a:t>
            </a:r>
            <a:r>
              <a:rPr lang="en-US" sz="1400" dirty="0"/>
              <a:t>]</a:t>
            </a:r>
          </a:p>
          <a:p>
            <a:pPr fontAlgn="base"/>
            <a:endParaRPr lang="en-US" sz="1400" dirty="0"/>
          </a:p>
          <a:p>
            <a:pPr fontAlgn="base"/>
            <a:r>
              <a:rPr lang="en-US" sz="2000" dirty="0"/>
              <a:t>Key to developing financial wellness in the general population is understanding how to </a:t>
            </a:r>
            <a:r>
              <a:rPr lang="en-US" sz="2000" b="1" dirty="0"/>
              <a:t>measure</a:t>
            </a:r>
            <a:r>
              <a:rPr lang="en-US" sz="2000" dirty="0"/>
              <a:t> it and what </a:t>
            </a:r>
            <a:r>
              <a:rPr lang="en-US" sz="2000" b="1" dirty="0"/>
              <a:t>factors impact </a:t>
            </a:r>
            <a:r>
              <a:rPr lang="en-US" sz="2000" dirty="0"/>
              <a:t>it. The goal of this project is to explore the measurements of financial wellness and the factors that determine it.</a:t>
            </a:r>
          </a:p>
          <a:p>
            <a:pPr fontAlgn="base"/>
            <a:endParaRPr lang="en-US" sz="1000" dirty="0"/>
          </a:p>
          <a:p>
            <a:pPr fontAlgn="base"/>
            <a:endParaRPr lang="en-US" sz="1000" dirty="0"/>
          </a:p>
          <a:p>
            <a:pPr marL="0" indent="0" algn="ctr" fontAlgn="base">
              <a:buNone/>
            </a:pPr>
            <a:r>
              <a:rPr lang="en-US" sz="3200" b="1" dirty="0">
                <a:solidFill>
                  <a:schemeClr val="accent2">
                    <a:lumMod val="75000"/>
                  </a:schemeClr>
                </a:solidFill>
                <a:ea typeface="+mj-ea"/>
                <a:cs typeface="+mj-cs"/>
              </a:rPr>
              <a:t>Research Question: What factors impact consumer financial wellbeing and how do you model the relationship?</a:t>
            </a:r>
          </a:p>
        </p:txBody>
      </p:sp>
    </p:spTree>
    <p:extLst>
      <p:ext uri="{BB962C8B-B14F-4D97-AF65-F5344CB8AC3E}">
        <p14:creationId xmlns:p14="http://schemas.microsoft.com/office/powerpoint/2010/main" val="3349589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B4A9F0E2-CF9A-4342-A832-523218B75563}"/>
              </a:ext>
            </a:extLst>
          </p:cNvPr>
          <p:cNvSpPr/>
          <p:nvPr/>
        </p:nvSpPr>
        <p:spPr>
          <a:xfrm>
            <a:off x="4067502" y="5276189"/>
            <a:ext cx="3783724" cy="1334813"/>
          </a:xfrm>
          <a:prstGeom prst="rect">
            <a:avLst/>
          </a:prstGeom>
          <a:solidFill>
            <a:schemeClr val="bg1"/>
          </a:solid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200" dirty="0">
                <a:solidFill>
                  <a:srgbClr val="888888"/>
                </a:solidFill>
                <a:latin typeface="Century Gothic" panose="020B0502020202020204" pitchFamily="34" charset="0"/>
              </a:rPr>
              <a:t>Models</a:t>
            </a:r>
          </a:p>
        </p:txBody>
      </p:sp>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normAutofit/>
          </a:bodyPr>
          <a:lstStyle/>
          <a:p>
            <a:r>
              <a:rPr lang="en-US" dirty="0"/>
              <a:t>Overview</a:t>
            </a:r>
          </a:p>
        </p:txBody>
      </p:sp>
      <p:graphicFrame>
        <p:nvGraphicFramePr>
          <p:cNvPr id="7" name="Table 6">
            <a:extLst>
              <a:ext uri="{FF2B5EF4-FFF2-40B4-BE49-F238E27FC236}">
                <a16:creationId xmlns:a16="http://schemas.microsoft.com/office/drawing/2014/main" id="{898B2C57-CC89-0A49-AEA4-15829C9E8838}"/>
              </a:ext>
            </a:extLst>
          </p:cNvPr>
          <p:cNvGraphicFramePr>
            <a:graphicFrameLocks noGrp="1"/>
          </p:cNvGraphicFramePr>
          <p:nvPr>
            <p:extLst>
              <p:ext uri="{D42A27DB-BD31-4B8C-83A1-F6EECF244321}">
                <p14:modId xmlns:p14="http://schemas.microsoft.com/office/powerpoint/2010/main" val="3550232438"/>
              </p:ext>
            </p:extLst>
          </p:nvPr>
        </p:nvGraphicFramePr>
        <p:xfrm>
          <a:off x="310180" y="2182766"/>
          <a:ext cx="5043216" cy="1692930"/>
        </p:xfrm>
        <a:graphic>
          <a:graphicData uri="http://schemas.openxmlformats.org/drawingml/2006/table">
            <a:tbl>
              <a:tblPr/>
              <a:tblGrid>
                <a:gridCol w="1681072">
                  <a:extLst>
                    <a:ext uri="{9D8B030D-6E8A-4147-A177-3AD203B41FA5}">
                      <a16:colId xmlns:a16="http://schemas.microsoft.com/office/drawing/2014/main" val="970668773"/>
                    </a:ext>
                  </a:extLst>
                </a:gridCol>
                <a:gridCol w="1681072">
                  <a:extLst>
                    <a:ext uri="{9D8B030D-6E8A-4147-A177-3AD203B41FA5}">
                      <a16:colId xmlns:a16="http://schemas.microsoft.com/office/drawing/2014/main" val="3385902636"/>
                    </a:ext>
                  </a:extLst>
                </a:gridCol>
                <a:gridCol w="1681072">
                  <a:extLst>
                    <a:ext uri="{9D8B030D-6E8A-4147-A177-3AD203B41FA5}">
                      <a16:colId xmlns:a16="http://schemas.microsoft.com/office/drawing/2014/main" val="1251968048"/>
                    </a:ext>
                  </a:extLst>
                </a:gridCol>
              </a:tblGrid>
              <a:tr h="316092">
                <a:tc gridSpan="3">
                  <a:txBody>
                    <a:bodyPr/>
                    <a:lstStyle/>
                    <a:p>
                      <a:pPr rtl="0" fontAlgn="ctr">
                        <a:spcBef>
                          <a:spcPts val="0"/>
                        </a:spcBef>
                        <a:spcAft>
                          <a:spcPts val="0"/>
                        </a:spcAft>
                      </a:pPr>
                      <a:r>
                        <a:rPr lang="en-US" sz="1600" b="1" i="0" u="none" strike="noStrike" kern="1200" dirty="0">
                          <a:solidFill>
                            <a:srgbClr val="FFFFFF"/>
                          </a:solidFill>
                          <a:effectLst/>
                          <a:latin typeface="Century Gothic" panose="020B0502020202020204" pitchFamily="34" charset="0"/>
                          <a:ea typeface="+mn-ea"/>
                          <a:cs typeface="+mn-cs"/>
                        </a:rPr>
                        <a:t>Consumer Financial Protection Bureau (PUF)</a:t>
                      </a: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hMerge="1">
                  <a:txBody>
                    <a:bodyPr/>
                    <a:lstStyle/>
                    <a:p>
                      <a:pPr rtl="0" fontAlgn="ctr">
                        <a:spcBef>
                          <a:spcPts val="0"/>
                        </a:spcBef>
                        <a:spcAft>
                          <a:spcPts val="0"/>
                        </a:spcAft>
                      </a:pPr>
                      <a:endParaRPr lang="en-US" sz="1600" b="1" i="0" u="none" strike="noStrike" kern="1200" dirty="0">
                        <a:solidFill>
                          <a:srgbClr val="FFFFFF"/>
                        </a:solidFill>
                        <a:effectLst/>
                        <a:latin typeface="Century Gothic" panose="020B0502020202020204" pitchFamily="34" charset="0"/>
                        <a:ea typeface="+mn-ea"/>
                        <a:cs typeface="+mn-cs"/>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hMerge="1">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endParaRPr lang="en-US" sz="1600" dirty="0">
                        <a:effectLst/>
                        <a:latin typeface="Century Gothic" panose="020B0502020202020204" pitchFamily="34" charset="0"/>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65A11"/>
                    </a:solidFill>
                  </a:tcPr>
                </a:tc>
                <a:extLst>
                  <a:ext uri="{0D108BD9-81ED-4DB2-BD59-A6C34878D82A}">
                    <a16:rowId xmlns:a16="http://schemas.microsoft.com/office/drawing/2014/main" val="2809147913"/>
                  </a:ext>
                </a:extLst>
              </a:tr>
              <a:tr h="316092">
                <a:tc>
                  <a:txBody>
                    <a:bodyPr/>
                    <a:lstStyle/>
                    <a:p>
                      <a:pPr rtl="0" fontAlgn="ctr">
                        <a:spcBef>
                          <a:spcPts val="0"/>
                        </a:spcBef>
                        <a:spcAft>
                          <a:spcPts val="0"/>
                        </a:spcAft>
                      </a:pPr>
                      <a:r>
                        <a:rPr lang="en-US" sz="1200" b="1" i="0" u="none" strike="noStrike" kern="1200" dirty="0">
                          <a:solidFill>
                            <a:srgbClr val="FFFFFF"/>
                          </a:solidFill>
                          <a:effectLst/>
                          <a:latin typeface="Century Gothic" panose="020B0502020202020204" pitchFamily="34" charset="0"/>
                          <a:ea typeface="+mn-ea"/>
                          <a:cs typeface="+mn-cs"/>
                        </a:rPr>
                        <a:t>Survey questions</a:t>
                      </a:r>
                      <a:endParaRPr lang="en-US" sz="1200" b="0" i="0" u="none" strike="noStrike" kern="1200" dirty="0">
                        <a:solidFill>
                          <a:srgbClr val="FFFFFF"/>
                        </a:solidFill>
                        <a:effectLst/>
                        <a:latin typeface="Century Gothic" panose="020B0502020202020204" pitchFamily="34" charset="0"/>
                        <a:ea typeface="+mn-ea"/>
                        <a:cs typeface="+mn-cs"/>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rtl="0" fontAlgn="ctr">
                        <a:spcBef>
                          <a:spcPts val="0"/>
                        </a:spcBef>
                        <a:spcAft>
                          <a:spcPts val="0"/>
                        </a:spcAft>
                      </a:pPr>
                      <a:r>
                        <a:rPr lang="en-US" sz="1200" b="1" i="0" u="none" strike="noStrike" kern="1200" dirty="0">
                          <a:solidFill>
                            <a:srgbClr val="FFFFFF"/>
                          </a:solidFill>
                          <a:effectLst/>
                          <a:latin typeface="Century Gothic" panose="020B0502020202020204" pitchFamily="34" charset="0"/>
                          <a:ea typeface="+mn-ea"/>
                          <a:cs typeface="+mn-cs"/>
                        </a:rPr>
                        <a:t>10 </a:t>
                      </a:r>
                      <a:r>
                        <a:rPr lang="en-US" sz="1200" b="1" i="0" u="none" strike="noStrike" kern="1200" dirty="0" err="1">
                          <a:solidFill>
                            <a:srgbClr val="FFFFFF"/>
                          </a:solidFill>
                          <a:effectLst/>
                          <a:latin typeface="Century Gothic" panose="020B0502020202020204" pitchFamily="34" charset="0"/>
                          <a:ea typeface="+mn-ea"/>
                          <a:cs typeface="+mn-cs"/>
                        </a:rPr>
                        <a:t>finwell</a:t>
                      </a:r>
                      <a:r>
                        <a:rPr lang="en-US" sz="1200" b="1" i="0" u="none" strike="noStrike" kern="1200" dirty="0">
                          <a:solidFill>
                            <a:srgbClr val="FFFFFF"/>
                          </a:solidFill>
                          <a:effectLst/>
                          <a:latin typeface="Century Gothic" panose="020B0502020202020204" pitchFamily="34" charset="0"/>
                          <a:ea typeface="+mn-ea"/>
                          <a:cs typeface="+mn-cs"/>
                        </a:rPr>
                        <a:t> question</a:t>
                      </a: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200" b="1" i="0" u="none" strike="noStrike" dirty="0" err="1">
                          <a:solidFill>
                            <a:srgbClr val="FFFFFF"/>
                          </a:solidFill>
                          <a:effectLst/>
                          <a:latin typeface="Century Gothic" panose="020B0502020202020204" pitchFamily="34" charset="0"/>
                        </a:rPr>
                        <a:t>cfpb</a:t>
                      </a:r>
                      <a:r>
                        <a:rPr lang="en-US" sz="1200" b="1" i="0" u="none" strike="noStrike" dirty="0">
                          <a:solidFill>
                            <a:srgbClr val="FFFFFF"/>
                          </a:solidFill>
                          <a:effectLst/>
                          <a:latin typeface="Century Gothic" panose="020B0502020202020204" pitchFamily="34" charset="0"/>
                        </a:rPr>
                        <a:t> score</a:t>
                      </a:r>
                      <a:endParaRPr lang="en-US" sz="1200" dirty="0">
                        <a:effectLst/>
                        <a:latin typeface="Century Gothic" panose="020B0502020202020204" pitchFamily="34" charset="0"/>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65A11"/>
                    </a:solidFill>
                  </a:tcPr>
                </a:tc>
                <a:extLst>
                  <a:ext uri="{0D108BD9-81ED-4DB2-BD59-A6C34878D82A}">
                    <a16:rowId xmlns:a16="http://schemas.microsoft.com/office/drawing/2014/main" val="2661088634"/>
                  </a:ext>
                </a:extLst>
              </a:tr>
              <a:tr h="636655">
                <a:tc>
                  <a:txBody>
                    <a:bodyPr/>
                    <a:lstStyle/>
                    <a:p>
                      <a:pPr marL="57150" indent="0" algn="l" defTabSz="914400" rtl="0" eaLnBrk="1" fontAlgn="t" latinLnBrk="0" hangingPunct="1">
                        <a:spcBef>
                          <a:spcPts val="0"/>
                        </a:spcBef>
                        <a:spcAft>
                          <a:spcPts val="0"/>
                        </a:spcAft>
                        <a:tabLst/>
                      </a:pPr>
                      <a:r>
                        <a:rPr lang="en-US" sz="1200" b="0" i="0" u="none" strike="noStrike" kern="1200" dirty="0">
                          <a:solidFill>
                            <a:srgbClr val="888888"/>
                          </a:solidFill>
                          <a:effectLst/>
                          <a:latin typeface="Century Gothic" panose="020B0502020202020204" pitchFamily="34" charset="0"/>
                          <a:ea typeface="+mn-ea"/>
                          <a:cs typeface="+mn-cs"/>
                        </a:rPr>
                        <a:t>demographic, economic, household structure, attitudes</a:t>
                      </a: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57150" indent="0" algn="l" defTabSz="914400" rtl="0" eaLnBrk="1" fontAlgn="t" latinLnBrk="0" hangingPunct="1">
                        <a:spcBef>
                          <a:spcPts val="0"/>
                        </a:spcBef>
                        <a:spcAft>
                          <a:spcPts val="0"/>
                        </a:spcAft>
                        <a:tabLst/>
                      </a:pPr>
                      <a:r>
                        <a:rPr lang="en-US" sz="1200" b="0" i="0" u="none" strike="noStrike" kern="1200" dirty="0" err="1">
                          <a:solidFill>
                            <a:srgbClr val="888888"/>
                          </a:solidFill>
                          <a:effectLst/>
                          <a:latin typeface="Century Gothic" panose="020B0502020202020204" pitchFamily="34" charset="0"/>
                          <a:ea typeface="+mn-ea"/>
                          <a:cs typeface="+mn-cs"/>
                        </a:rPr>
                        <a:t>cfpb</a:t>
                      </a:r>
                      <a:r>
                        <a:rPr lang="en-US" sz="1200" b="0" i="0" u="none" strike="noStrike" kern="1200" dirty="0">
                          <a:solidFill>
                            <a:srgbClr val="888888"/>
                          </a:solidFill>
                          <a:effectLst/>
                          <a:latin typeface="Century Gothic" panose="020B0502020202020204" pitchFamily="34" charset="0"/>
                          <a:ea typeface="+mn-ea"/>
                          <a:cs typeface="+mn-cs"/>
                        </a:rPr>
                        <a:t> score questions</a:t>
                      </a: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57150" indent="0" rtl="0" fontAlgn="t">
                        <a:spcBef>
                          <a:spcPts val="0"/>
                        </a:spcBef>
                        <a:spcAft>
                          <a:spcPts val="0"/>
                        </a:spcAft>
                        <a:tabLst/>
                      </a:pPr>
                      <a:r>
                        <a:rPr lang="en-US" sz="1200" b="0" i="0" u="none" strike="noStrike" dirty="0">
                          <a:solidFill>
                            <a:srgbClr val="888888"/>
                          </a:solidFill>
                          <a:effectLst/>
                          <a:latin typeface="Century Gothic" panose="020B0502020202020204" pitchFamily="34" charset="0"/>
                        </a:rPr>
                        <a:t>calculated score using the 10 questions from the survey</a:t>
                      </a:r>
                      <a:endParaRPr lang="en-US" sz="1200" dirty="0">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4861459"/>
                  </a:ext>
                </a:extLst>
              </a:tr>
            </a:tbl>
          </a:graphicData>
        </a:graphic>
      </p:graphicFrame>
      <p:graphicFrame>
        <p:nvGraphicFramePr>
          <p:cNvPr id="9" name="Table 8">
            <a:extLst>
              <a:ext uri="{FF2B5EF4-FFF2-40B4-BE49-F238E27FC236}">
                <a16:creationId xmlns:a16="http://schemas.microsoft.com/office/drawing/2014/main" id="{2DD60FB7-2AEB-4B41-8496-D8082C6D2F2F}"/>
              </a:ext>
            </a:extLst>
          </p:cNvPr>
          <p:cNvGraphicFramePr>
            <a:graphicFrameLocks noGrp="1"/>
          </p:cNvGraphicFramePr>
          <p:nvPr>
            <p:extLst>
              <p:ext uri="{D42A27DB-BD31-4B8C-83A1-F6EECF244321}">
                <p14:modId xmlns:p14="http://schemas.microsoft.com/office/powerpoint/2010/main" val="2713566337"/>
              </p:ext>
            </p:extLst>
          </p:nvPr>
        </p:nvGraphicFramePr>
        <p:xfrm>
          <a:off x="6655561" y="2182766"/>
          <a:ext cx="5043216" cy="1692930"/>
        </p:xfrm>
        <a:graphic>
          <a:graphicData uri="http://schemas.openxmlformats.org/drawingml/2006/table">
            <a:tbl>
              <a:tblPr/>
              <a:tblGrid>
                <a:gridCol w="1681072">
                  <a:extLst>
                    <a:ext uri="{9D8B030D-6E8A-4147-A177-3AD203B41FA5}">
                      <a16:colId xmlns:a16="http://schemas.microsoft.com/office/drawing/2014/main" val="970668773"/>
                    </a:ext>
                  </a:extLst>
                </a:gridCol>
                <a:gridCol w="1681072">
                  <a:extLst>
                    <a:ext uri="{9D8B030D-6E8A-4147-A177-3AD203B41FA5}">
                      <a16:colId xmlns:a16="http://schemas.microsoft.com/office/drawing/2014/main" val="3385902636"/>
                    </a:ext>
                  </a:extLst>
                </a:gridCol>
                <a:gridCol w="1681072">
                  <a:extLst>
                    <a:ext uri="{9D8B030D-6E8A-4147-A177-3AD203B41FA5}">
                      <a16:colId xmlns:a16="http://schemas.microsoft.com/office/drawing/2014/main" val="1251968048"/>
                    </a:ext>
                  </a:extLst>
                </a:gridCol>
              </a:tblGrid>
              <a:tr h="316092">
                <a:tc gridSpan="3">
                  <a:txBody>
                    <a:bodyPr/>
                    <a:lstStyle/>
                    <a:p>
                      <a:pPr rtl="0" fontAlgn="ctr">
                        <a:spcBef>
                          <a:spcPts val="0"/>
                        </a:spcBef>
                        <a:spcAft>
                          <a:spcPts val="0"/>
                        </a:spcAft>
                      </a:pPr>
                      <a:r>
                        <a:rPr lang="en-US" sz="1600" b="1" i="0" u="none" strike="noStrike" kern="1200" dirty="0">
                          <a:solidFill>
                            <a:srgbClr val="FFFFFF"/>
                          </a:solidFill>
                          <a:effectLst/>
                          <a:latin typeface="Century Gothic" panose="020B0502020202020204" pitchFamily="34" charset="0"/>
                          <a:ea typeface="+mn-ea"/>
                          <a:cs typeface="+mn-cs"/>
                        </a:rPr>
                        <a:t>Federal Reserve System (SHED)</a:t>
                      </a: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hMerge="1">
                  <a:txBody>
                    <a:bodyPr/>
                    <a:lstStyle/>
                    <a:p>
                      <a:pPr rtl="0" fontAlgn="ctr">
                        <a:spcBef>
                          <a:spcPts val="0"/>
                        </a:spcBef>
                        <a:spcAft>
                          <a:spcPts val="0"/>
                        </a:spcAft>
                      </a:pPr>
                      <a:endParaRPr lang="en-US" sz="1600" b="1" i="0" u="none" strike="noStrike" kern="1200" dirty="0">
                        <a:solidFill>
                          <a:srgbClr val="FFFFFF"/>
                        </a:solidFill>
                        <a:effectLst/>
                        <a:latin typeface="Century Gothic" panose="020B0502020202020204" pitchFamily="34" charset="0"/>
                        <a:ea typeface="+mn-ea"/>
                        <a:cs typeface="+mn-cs"/>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hMerge="1">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endParaRPr lang="en-US" sz="1600" dirty="0">
                        <a:effectLst/>
                        <a:latin typeface="Century Gothic" panose="020B0502020202020204" pitchFamily="34" charset="0"/>
                      </a:endParaRP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65A11"/>
                    </a:solidFill>
                  </a:tcPr>
                </a:tc>
                <a:extLst>
                  <a:ext uri="{0D108BD9-81ED-4DB2-BD59-A6C34878D82A}">
                    <a16:rowId xmlns:a16="http://schemas.microsoft.com/office/drawing/2014/main" val="2809147913"/>
                  </a:ext>
                </a:extLst>
              </a:tr>
              <a:tr h="316092">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200" b="1" i="0" u="none" strike="noStrike" dirty="0" err="1">
                          <a:solidFill>
                            <a:srgbClr val="FFFFFF"/>
                          </a:solidFill>
                          <a:effectLst/>
                          <a:latin typeface="Century Gothic" panose="020B0502020202020204" pitchFamily="34" charset="0"/>
                        </a:rPr>
                        <a:t>cfpb</a:t>
                      </a:r>
                      <a:r>
                        <a:rPr lang="en-US" sz="1200" b="1" i="0" u="none" strike="noStrike" dirty="0">
                          <a:solidFill>
                            <a:srgbClr val="FFFFFF"/>
                          </a:solidFill>
                          <a:effectLst/>
                          <a:latin typeface="Century Gothic" panose="020B0502020202020204" pitchFamily="34" charset="0"/>
                        </a:rPr>
                        <a:t> score</a:t>
                      </a: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65A11"/>
                    </a:solidFill>
                  </a:tcPr>
                </a:tc>
                <a:tc>
                  <a:txBody>
                    <a:bodyPr/>
                    <a:lstStyle/>
                    <a:p>
                      <a:pPr rtl="0" fontAlgn="ctr">
                        <a:spcBef>
                          <a:spcPts val="0"/>
                        </a:spcBef>
                        <a:spcAft>
                          <a:spcPts val="0"/>
                        </a:spcAft>
                      </a:pPr>
                      <a:r>
                        <a:rPr lang="en-US" sz="1200" b="1" i="0" u="none" strike="noStrike" kern="1200" dirty="0">
                          <a:solidFill>
                            <a:srgbClr val="FFFFFF"/>
                          </a:solidFill>
                          <a:effectLst/>
                          <a:latin typeface="Century Gothic" panose="020B0502020202020204" pitchFamily="34" charset="0"/>
                          <a:ea typeface="+mn-ea"/>
                          <a:cs typeface="+mn-cs"/>
                        </a:rPr>
                        <a:t>10 </a:t>
                      </a:r>
                      <a:r>
                        <a:rPr lang="en-US" sz="1200" b="1" i="0" u="none" strike="noStrike" kern="1200" dirty="0" err="1">
                          <a:solidFill>
                            <a:srgbClr val="FFFFFF"/>
                          </a:solidFill>
                          <a:effectLst/>
                          <a:latin typeface="Century Gothic" panose="020B0502020202020204" pitchFamily="34" charset="0"/>
                          <a:ea typeface="+mn-ea"/>
                          <a:cs typeface="+mn-cs"/>
                        </a:rPr>
                        <a:t>finwell</a:t>
                      </a:r>
                      <a:r>
                        <a:rPr lang="en-US" sz="1200" b="1" i="0" u="none" strike="noStrike" kern="1200" dirty="0">
                          <a:solidFill>
                            <a:srgbClr val="FFFFFF"/>
                          </a:solidFill>
                          <a:effectLst/>
                          <a:latin typeface="Century Gothic" panose="020B0502020202020204" pitchFamily="34" charset="0"/>
                          <a:ea typeface="+mn-ea"/>
                          <a:cs typeface="+mn-cs"/>
                        </a:rPr>
                        <a:t> questions</a:t>
                      </a: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200" b="1" i="0" u="none" strike="noStrike" kern="1200" dirty="0">
                          <a:solidFill>
                            <a:srgbClr val="FFFFFF"/>
                          </a:solidFill>
                          <a:effectLst/>
                          <a:latin typeface="Century Gothic" panose="020B0502020202020204" pitchFamily="34" charset="0"/>
                          <a:ea typeface="+mn-ea"/>
                          <a:cs typeface="+mn-cs"/>
                        </a:rPr>
                        <a:t>Survey questions</a:t>
                      </a:r>
                    </a:p>
                  </a:txBody>
                  <a:tcPr marL="89115" marR="89115" marT="89115" marB="89115"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2661088634"/>
                  </a:ext>
                </a:extLst>
              </a:tr>
              <a:tr h="636655">
                <a:tc>
                  <a:txBody>
                    <a:bodyPr/>
                    <a:lstStyle/>
                    <a:p>
                      <a:pPr marL="57150" indent="0" rtl="0" fontAlgn="t">
                        <a:spcBef>
                          <a:spcPts val="0"/>
                        </a:spcBef>
                        <a:spcAft>
                          <a:spcPts val="0"/>
                        </a:spcAft>
                        <a:tabLst/>
                      </a:pPr>
                      <a:r>
                        <a:rPr lang="en-US" sz="1200" b="0" i="0" u="none" strike="noStrike" dirty="0">
                          <a:solidFill>
                            <a:srgbClr val="888888"/>
                          </a:solidFill>
                          <a:effectLst/>
                          <a:latin typeface="Century Gothic" panose="020B0502020202020204" pitchFamily="34" charset="0"/>
                        </a:rPr>
                        <a:t>calculated score using the 10 questions from the survey</a:t>
                      </a:r>
                      <a:endParaRPr lang="en-US" sz="1200" dirty="0">
                        <a:effectLst/>
                        <a:latin typeface="Century Gothic" panose="020B0502020202020204" pitchFamily="34" charset="0"/>
                      </a:endParaRP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57150" indent="0" algn="l" defTabSz="914400" rtl="0" eaLnBrk="1" fontAlgn="t" latinLnBrk="0" hangingPunct="1">
                        <a:spcBef>
                          <a:spcPts val="0"/>
                        </a:spcBef>
                        <a:spcAft>
                          <a:spcPts val="0"/>
                        </a:spcAft>
                        <a:tabLst/>
                      </a:pPr>
                      <a:r>
                        <a:rPr lang="en-US" sz="1200" b="0" i="0" u="none" strike="noStrike" kern="1200" dirty="0" err="1">
                          <a:solidFill>
                            <a:srgbClr val="888888"/>
                          </a:solidFill>
                          <a:effectLst/>
                          <a:latin typeface="Century Gothic" panose="020B0502020202020204" pitchFamily="34" charset="0"/>
                          <a:ea typeface="+mn-ea"/>
                          <a:cs typeface="+mn-cs"/>
                        </a:rPr>
                        <a:t>cfpb</a:t>
                      </a:r>
                      <a:r>
                        <a:rPr lang="en-US" sz="1200" b="0" i="0" u="none" strike="noStrike" kern="1200" dirty="0">
                          <a:solidFill>
                            <a:srgbClr val="888888"/>
                          </a:solidFill>
                          <a:effectLst/>
                          <a:latin typeface="Century Gothic" panose="020B0502020202020204" pitchFamily="34" charset="0"/>
                          <a:ea typeface="+mn-ea"/>
                          <a:cs typeface="+mn-cs"/>
                        </a:rPr>
                        <a:t> score questions</a:t>
                      </a: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57150" indent="0" algn="l" defTabSz="914400" rtl="0" eaLnBrk="1" fontAlgn="t" latinLnBrk="0" hangingPunct="1">
                        <a:spcBef>
                          <a:spcPts val="0"/>
                        </a:spcBef>
                        <a:spcAft>
                          <a:spcPts val="0"/>
                        </a:spcAft>
                        <a:tabLst/>
                      </a:pPr>
                      <a:r>
                        <a:rPr lang="en-US" sz="1200" b="0" i="0" u="none" strike="noStrike" kern="1200" dirty="0">
                          <a:solidFill>
                            <a:srgbClr val="888888"/>
                          </a:solidFill>
                          <a:effectLst/>
                          <a:latin typeface="Century Gothic" panose="020B0502020202020204" pitchFamily="34" charset="0"/>
                          <a:ea typeface="+mn-ea"/>
                          <a:cs typeface="+mn-cs"/>
                        </a:rPr>
                        <a:t>demographic, economic, household structure, attitudes</a:t>
                      </a:r>
                    </a:p>
                  </a:txBody>
                  <a:tcPr marL="89115" marR="89115" marT="89115" marB="89115">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4861459"/>
                  </a:ext>
                </a:extLst>
              </a:tr>
            </a:tbl>
          </a:graphicData>
        </a:graphic>
      </p:graphicFrame>
      <p:sp>
        <p:nvSpPr>
          <p:cNvPr id="10" name="Left Bracket 9">
            <a:extLst>
              <a:ext uri="{FF2B5EF4-FFF2-40B4-BE49-F238E27FC236}">
                <a16:creationId xmlns:a16="http://schemas.microsoft.com/office/drawing/2014/main" id="{D1DD8721-7F75-D945-B408-DB4EC38B43CC}"/>
              </a:ext>
            </a:extLst>
          </p:cNvPr>
          <p:cNvSpPr/>
          <p:nvPr/>
        </p:nvSpPr>
        <p:spPr>
          <a:xfrm rot="16200000">
            <a:off x="4355018" y="3553159"/>
            <a:ext cx="202123" cy="1425178"/>
          </a:xfrm>
          <a:prstGeom prst="leftBracket">
            <a:avLst/>
          </a:prstGeom>
          <a:ln w="15240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ket 10">
            <a:extLst>
              <a:ext uri="{FF2B5EF4-FFF2-40B4-BE49-F238E27FC236}">
                <a16:creationId xmlns:a16="http://schemas.microsoft.com/office/drawing/2014/main" id="{4904DC31-3608-4543-86AC-6D42096770D9}"/>
              </a:ext>
            </a:extLst>
          </p:cNvPr>
          <p:cNvSpPr/>
          <p:nvPr/>
        </p:nvSpPr>
        <p:spPr>
          <a:xfrm rot="16200000">
            <a:off x="992982" y="3553159"/>
            <a:ext cx="202123" cy="1425178"/>
          </a:xfrm>
          <a:prstGeom prst="leftBracket">
            <a:avLst/>
          </a:prstGeom>
          <a:ln w="15240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CD937DC7-1907-8946-8620-B5690944F133}"/>
              </a:ext>
            </a:extLst>
          </p:cNvPr>
          <p:cNvSpPr/>
          <p:nvPr/>
        </p:nvSpPr>
        <p:spPr>
          <a:xfrm rot="16200000">
            <a:off x="7321276" y="3553159"/>
            <a:ext cx="202123" cy="1425178"/>
          </a:xfrm>
          <a:prstGeom prst="leftBracket">
            <a:avLst/>
          </a:prstGeom>
          <a:ln w="15240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Left Bracket 12">
            <a:extLst>
              <a:ext uri="{FF2B5EF4-FFF2-40B4-BE49-F238E27FC236}">
                <a16:creationId xmlns:a16="http://schemas.microsoft.com/office/drawing/2014/main" id="{ECDF932B-8CCC-CF42-B07E-6F4F709EC650}"/>
              </a:ext>
            </a:extLst>
          </p:cNvPr>
          <p:cNvSpPr/>
          <p:nvPr/>
        </p:nvSpPr>
        <p:spPr>
          <a:xfrm rot="16200000">
            <a:off x="10885125" y="3553159"/>
            <a:ext cx="202123" cy="1425178"/>
          </a:xfrm>
          <a:prstGeom prst="leftBracket">
            <a:avLst/>
          </a:prstGeom>
          <a:ln w="15240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4" name="Picture 13">
            <a:extLst>
              <a:ext uri="{FF2B5EF4-FFF2-40B4-BE49-F238E27FC236}">
                <a16:creationId xmlns:a16="http://schemas.microsoft.com/office/drawing/2014/main" id="{440AB0B5-9A6C-3B49-9D8E-DF0F88BF85B3}"/>
              </a:ext>
            </a:extLst>
          </p:cNvPr>
          <p:cNvPicPr>
            <a:picLocks noChangeAspect="1"/>
          </p:cNvPicPr>
          <p:nvPr/>
        </p:nvPicPr>
        <p:blipFill>
          <a:blip r:embed="rId2"/>
          <a:stretch>
            <a:fillRect/>
          </a:stretch>
        </p:blipFill>
        <p:spPr>
          <a:xfrm>
            <a:off x="1573915" y="1568885"/>
            <a:ext cx="2167131" cy="457200"/>
          </a:xfrm>
          <a:prstGeom prst="rect">
            <a:avLst/>
          </a:prstGeom>
        </p:spPr>
      </p:pic>
      <p:pic>
        <p:nvPicPr>
          <p:cNvPr id="15" name="Picture 14">
            <a:extLst>
              <a:ext uri="{FF2B5EF4-FFF2-40B4-BE49-F238E27FC236}">
                <a16:creationId xmlns:a16="http://schemas.microsoft.com/office/drawing/2014/main" id="{B75933C3-934F-FB4F-8357-97356FF6A376}"/>
              </a:ext>
            </a:extLst>
          </p:cNvPr>
          <p:cNvPicPr>
            <a:picLocks noChangeAspect="1"/>
          </p:cNvPicPr>
          <p:nvPr/>
        </p:nvPicPr>
        <p:blipFill>
          <a:blip r:embed="rId3"/>
          <a:stretch>
            <a:fillRect/>
          </a:stretch>
        </p:blipFill>
        <p:spPr>
          <a:xfrm>
            <a:off x="8869597" y="1477445"/>
            <a:ext cx="640080" cy="640080"/>
          </a:xfrm>
          <a:prstGeom prst="rect">
            <a:avLst/>
          </a:prstGeom>
        </p:spPr>
      </p:pic>
      <p:sp>
        <p:nvSpPr>
          <p:cNvPr id="17" name="Rectangle 16">
            <a:extLst>
              <a:ext uri="{FF2B5EF4-FFF2-40B4-BE49-F238E27FC236}">
                <a16:creationId xmlns:a16="http://schemas.microsoft.com/office/drawing/2014/main" id="{ACCF58A6-8BDD-8F4A-B4C1-67228B0B79D1}"/>
              </a:ext>
            </a:extLst>
          </p:cNvPr>
          <p:cNvSpPr/>
          <p:nvPr/>
        </p:nvSpPr>
        <p:spPr>
          <a:xfrm>
            <a:off x="5716230" y="4004138"/>
            <a:ext cx="559769" cy="523220"/>
          </a:xfrm>
          <a:prstGeom prst="rect">
            <a:avLst/>
          </a:prstGeom>
        </p:spPr>
        <p:txBody>
          <a:bodyPr wrap="none">
            <a:spAutoFit/>
          </a:bodyPr>
          <a:lstStyle/>
          <a:p>
            <a:pPr marL="57150" fontAlgn="t"/>
            <a:r>
              <a:rPr lang="en-US" sz="2800" b="1" dirty="0">
                <a:solidFill>
                  <a:srgbClr val="888888"/>
                </a:solidFill>
                <a:latin typeface="Century Gothic" panose="020B0502020202020204" pitchFamily="34" charset="0"/>
              </a:rPr>
              <a:t>= </a:t>
            </a:r>
          </a:p>
        </p:txBody>
      </p:sp>
      <p:pic>
        <p:nvPicPr>
          <p:cNvPr id="18" name="Picture 17">
            <a:extLst>
              <a:ext uri="{FF2B5EF4-FFF2-40B4-BE49-F238E27FC236}">
                <a16:creationId xmlns:a16="http://schemas.microsoft.com/office/drawing/2014/main" id="{1B741871-6D5F-164F-8AF2-FE32FA31A07F}"/>
              </a:ext>
            </a:extLst>
          </p:cNvPr>
          <p:cNvPicPr>
            <a:picLocks noChangeAspect="1"/>
          </p:cNvPicPr>
          <p:nvPr/>
        </p:nvPicPr>
        <p:blipFill>
          <a:blip r:embed="rId4"/>
          <a:stretch>
            <a:fillRect/>
          </a:stretch>
        </p:blipFill>
        <p:spPr>
          <a:xfrm>
            <a:off x="4547618" y="5514436"/>
            <a:ext cx="652281" cy="756457"/>
          </a:xfrm>
          <a:prstGeom prst="rect">
            <a:avLst/>
          </a:prstGeom>
        </p:spPr>
      </p:pic>
      <p:pic>
        <p:nvPicPr>
          <p:cNvPr id="19" name="Picture 18">
            <a:extLst>
              <a:ext uri="{FF2B5EF4-FFF2-40B4-BE49-F238E27FC236}">
                <a16:creationId xmlns:a16="http://schemas.microsoft.com/office/drawing/2014/main" id="{DF1F6D10-E3D5-2F40-BE53-E844186290AC}"/>
              </a:ext>
            </a:extLst>
          </p:cNvPr>
          <p:cNvPicPr>
            <a:picLocks noChangeAspect="1"/>
          </p:cNvPicPr>
          <p:nvPr/>
        </p:nvPicPr>
        <p:blipFill>
          <a:blip r:embed="rId5"/>
          <a:stretch>
            <a:fillRect/>
          </a:stretch>
        </p:blipFill>
        <p:spPr>
          <a:xfrm>
            <a:off x="5411431" y="5525057"/>
            <a:ext cx="735215" cy="735215"/>
          </a:xfrm>
          <a:prstGeom prst="rect">
            <a:avLst/>
          </a:prstGeom>
        </p:spPr>
      </p:pic>
      <p:sp>
        <p:nvSpPr>
          <p:cNvPr id="20" name="Rectangle 19">
            <a:extLst>
              <a:ext uri="{FF2B5EF4-FFF2-40B4-BE49-F238E27FC236}">
                <a16:creationId xmlns:a16="http://schemas.microsoft.com/office/drawing/2014/main" id="{0A4F90F7-F262-B04C-86B7-C16EA197FFDF}"/>
              </a:ext>
            </a:extLst>
          </p:cNvPr>
          <p:cNvSpPr/>
          <p:nvPr/>
        </p:nvSpPr>
        <p:spPr>
          <a:xfrm>
            <a:off x="6358178" y="5707998"/>
            <a:ext cx="1348446" cy="369332"/>
          </a:xfrm>
          <a:prstGeom prst="rect">
            <a:avLst/>
          </a:prstGeom>
        </p:spPr>
        <p:txBody>
          <a:bodyPr wrap="none">
            <a:spAutoFit/>
          </a:bodyPr>
          <a:lstStyle/>
          <a:p>
            <a:pPr marL="57150" fontAlgn="t"/>
            <a:r>
              <a:rPr lang="en-US" dirty="0" err="1">
                <a:solidFill>
                  <a:srgbClr val="888888"/>
                </a:solidFill>
                <a:latin typeface="Century Gothic" panose="020B0502020202020204" pitchFamily="34" charset="0"/>
              </a:rPr>
              <a:t>Neuralnet</a:t>
            </a:r>
            <a:endParaRPr lang="en-US" dirty="0">
              <a:solidFill>
                <a:srgbClr val="888888"/>
              </a:solidFill>
              <a:latin typeface="Century Gothic" panose="020B0502020202020204" pitchFamily="34" charset="0"/>
            </a:endParaRPr>
          </a:p>
        </p:txBody>
      </p:sp>
      <p:cxnSp>
        <p:nvCxnSpPr>
          <p:cNvPr id="26" name="Elbow Connector 25">
            <a:extLst>
              <a:ext uri="{FF2B5EF4-FFF2-40B4-BE49-F238E27FC236}">
                <a16:creationId xmlns:a16="http://schemas.microsoft.com/office/drawing/2014/main" id="{36B5B3D5-B257-A148-9689-50AD07702D52}"/>
              </a:ext>
            </a:extLst>
          </p:cNvPr>
          <p:cNvCxnSpPr>
            <a:cxnSpLocks/>
            <a:stCxn id="11" idx="1"/>
            <a:endCxn id="37" idx="1"/>
          </p:cNvCxnSpPr>
          <p:nvPr/>
        </p:nvCxnSpPr>
        <p:spPr>
          <a:xfrm rot="16200000" flipH="1">
            <a:off x="1792380" y="3668474"/>
            <a:ext cx="1576786" cy="2973458"/>
          </a:xfrm>
          <a:prstGeom prst="bentConnector2">
            <a:avLst/>
          </a:prstGeom>
          <a:ln w="50800">
            <a:solidFill>
              <a:schemeClr val="bg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7" name="Elbow Connector 26">
            <a:extLst>
              <a:ext uri="{FF2B5EF4-FFF2-40B4-BE49-F238E27FC236}">
                <a16:creationId xmlns:a16="http://schemas.microsoft.com/office/drawing/2014/main" id="{31DEEF67-C6E2-FA45-A52B-DA4DDA13AF4B}"/>
              </a:ext>
            </a:extLst>
          </p:cNvPr>
          <p:cNvCxnSpPr>
            <a:cxnSpLocks/>
            <a:stCxn id="13" idx="1"/>
            <a:endCxn id="37" idx="3"/>
          </p:cNvCxnSpPr>
          <p:nvPr/>
        </p:nvCxnSpPr>
        <p:spPr>
          <a:xfrm rot="5400000">
            <a:off x="8630314" y="3587723"/>
            <a:ext cx="1576786" cy="3134961"/>
          </a:xfrm>
          <a:prstGeom prst="bentConnector2">
            <a:avLst/>
          </a:prstGeom>
          <a:ln w="50800">
            <a:solidFill>
              <a:schemeClr val="bg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7C169757-CA92-3C42-98B1-830FE1EBABFF}"/>
              </a:ext>
            </a:extLst>
          </p:cNvPr>
          <p:cNvCxnSpPr>
            <a:cxnSpLocks/>
            <a:stCxn id="37" idx="0"/>
            <a:endCxn id="12" idx="1"/>
          </p:cNvCxnSpPr>
          <p:nvPr/>
        </p:nvCxnSpPr>
        <p:spPr>
          <a:xfrm rot="5400000" flipH="1" flipV="1">
            <a:off x="6236162" y="4090013"/>
            <a:ext cx="909379" cy="1462974"/>
          </a:xfrm>
          <a:prstGeom prst="bentConnector3">
            <a:avLst>
              <a:gd name="adj1" fmla="val 50000"/>
            </a:avLst>
          </a:prstGeom>
          <a:ln w="50800">
            <a:solidFill>
              <a:schemeClr val="bg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a:extLst>
              <a:ext uri="{FF2B5EF4-FFF2-40B4-BE49-F238E27FC236}">
                <a16:creationId xmlns:a16="http://schemas.microsoft.com/office/drawing/2014/main" id="{B9300ECF-0840-FA45-85E0-91F03793CA58}"/>
              </a:ext>
            </a:extLst>
          </p:cNvPr>
          <p:cNvCxnSpPr>
            <a:cxnSpLocks/>
            <a:stCxn id="37" idx="0"/>
            <a:endCxn id="10" idx="1"/>
          </p:cNvCxnSpPr>
          <p:nvPr/>
        </p:nvCxnSpPr>
        <p:spPr>
          <a:xfrm rot="16200000" flipV="1">
            <a:off x="4753033" y="4069858"/>
            <a:ext cx="909379" cy="1503284"/>
          </a:xfrm>
          <a:prstGeom prst="bentConnector3">
            <a:avLst>
              <a:gd name="adj1" fmla="val 50000"/>
            </a:avLst>
          </a:prstGeom>
          <a:ln w="50800">
            <a:solidFill>
              <a:schemeClr val="bg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3626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1. Obtain</a:t>
            </a:r>
          </a:p>
        </p:txBody>
      </p:sp>
      <p:sp>
        <p:nvSpPr>
          <p:cNvPr id="6" name="Rectangle 5">
            <a:extLst>
              <a:ext uri="{FF2B5EF4-FFF2-40B4-BE49-F238E27FC236}">
                <a16:creationId xmlns:a16="http://schemas.microsoft.com/office/drawing/2014/main" id="{230A254D-4F37-924E-B6C0-66270F41528C}"/>
              </a:ext>
            </a:extLst>
          </p:cNvPr>
          <p:cNvSpPr/>
          <p:nvPr/>
        </p:nvSpPr>
        <p:spPr>
          <a:xfrm>
            <a:off x="325051" y="1828800"/>
            <a:ext cx="5486400" cy="3539430"/>
          </a:xfrm>
          <a:prstGeom prst="rect">
            <a:avLst/>
          </a:prstGeom>
        </p:spPr>
        <p:txBody>
          <a:bodyPr wrap="square">
            <a:spAutoFit/>
          </a:bodyPr>
          <a:lstStyle/>
          <a:p>
            <a:pPr fontAlgn="base"/>
            <a:r>
              <a:rPr lang="en-US" sz="2000" b="1" dirty="0">
                <a:solidFill>
                  <a:schemeClr val="tx1">
                    <a:lumMod val="65000"/>
                    <a:lumOff val="35000"/>
                  </a:schemeClr>
                </a:solidFill>
                <a:latin typeface="Century Gothic" panose="020B0502020202020204" pitchFamily="34" charset="0"/>
              </a:rPr>
              <a:t>CFPB National Financial Well-Being Survey Public Use File (PUF)</a:t>
            </a:r>
          </a:p>
          <a:p>
            <a:pPr fontAlgn="base"/>
            <a:endParaRPr lang="en-US" sz="2000" b="1" dirty="0">
              <a:solidFill>
                <a:schemeClr val="tx1">
                  <a:lumMod val="65000"/>
                  <a:lumOff val="35000"/>
                </a:schemeClr>
              </a:solidFill>
              <a:latin typeface="Century Gothic" panose="020B0502020202020204" pitchFamily="34" charset="0"/>
            </a:endParaRPr>
          </a:p>
          <a:p>
            <a:pPr fontAlgn="base"/>
            <a:endParaRPr lang="en-US" sz="2000" b="1" dirty="0">
              <a:solidFill>
                <a:schemeClr val="tx1">
                  <a:lumMod val="65000"/>
                  <a:lumOff val="35000"/>
                </a:schemeClr>
              </a:solidFill>
              <a:latin typeface="Century Gothic" panose="020B0502020202020204" pitchFamily="34" charset="0"/>
            </a:endParaRP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Raw data (observations: 6,394 / variables: 217)</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Filtered data (observations: 4,000 / variables: 24)</a:t>
            </a:r>
          </a:p>
          <a:p>
            <a:pPr marL="285750" indent="-285750" fontAlgn="base">
              <a:buFont typeface="Arial" panose="020B0604020202020204" pitchFamily="34" charset="0"/>
              <a:buChar char="•"/>
            </a:pPr>
            <a:endParaRPr lang="en-US" sz="1600" dirty="0">
              <a:solidFill>
                <a:schemeClr val="tx1">
                  <a:lumMod val="65000"/>
                  <a:lumOff val="35000"/>
                </a:schemeClr>
              </a:solidFill>
              <a:latin typeface="Century Gothic" panose="020B0502020202020204" pitchFamily="34" charset="0"/>
            </a:endParaRPr>
          </a:p>
          <a:p>
            <a:pPr fontAlgn="base"/>
            <a:r>
              <a:rPr lang="en-US" sz="1600" b="1" dirty="0">
                <a:solidFill>
                  <a:schemeClr val="tx1">
                    <a:lumMod val="65000"/>
                    <a:lumOff val="35000"/>
                  </a:schemeClr>
                </a:solidFill>
                <a:latin typeface="Century Gothic" panose="020B0502020202020204" pitchFamily="34" charset="0"/>
              </a:rPr>
              <a:t>The PUF includes:</a:t>
            </a:r>
            <a:endParaRPr lang="en-US" sz="1600" dirty="0">
              <a:solidFill>
                <a:schemeClr val="tx1">
                  <a:lumMod val="65000"/>
                  <a:lumOff val="35000"/>
                </a:schemeClr>
              </a:solidFill>
              <a:latin typeface="Century Gothic" panose="020B0502020202020204" pitchFamily="34" charset="0"/>
            </a:endParaRP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demographic data</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assessment of financial knowledge</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financial positions </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financial products owned</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financial well-being scale</a:t>
            </a:r>
          </a:p>
        </p:txBody>
      </p:sp>
      <p:sp>
        <p:nvSpPr>
          <p:cNvPr id="7" name="Rectangle 6">
            <a:extLst>
              <a:ext uri="{FF2B5EF4-FFF2-40B4-BE49-F238E27FC236}">
                <a16:creationId xmlns:a16="http://schemas.microsoft.com/office/drawing/2014/main" id="{B80B2372-6F1F-EC4F-A452-B2D3BC3B49F6}"/>
              </a:ext>
            </a:extLst>
          </p:cNvPr>
          <p:cNvSpPr/>
          <p:nvPr/>
        </p:nvSpPr>
        <p:spPr>
          <a:xfrm>
            <a:off x="6301868" y="1828800"/>
            <a:ext cx="5486400" cy="3785652"/>
          </a:xfrm>
          <a:prstGeom prst="rect">
            <a:avLst/>
          </a:prstGeom>
        </p:spPr>
        <p:txBody>
          <a:bodyPr wrap="square">
            <a:spAutoFit/>
          </a:bodyPr>
          <a:lstStyle/>
          <a:p>
            <a:pPr fontAlgn="base"/>
            <a:r>
              <a:rPr lang="en-US" sz="2000" b="1" dirty="0">
                <a:solidFill>
                  <a:schemeClr val="tx1">
                    <a:lumMod val="65000"/>
                    <a:lumOff val="35000"/>
                  </a:schemeClr>
                </a:solidFill>
                <a:latin typeface="Century Gothic" panose="020B0502020202020204" pitchFamily="34" charset="0"/>
              </a:rPr>
              <a:t>Federal Reserve System - Survey of Household Economic and Decision making (SHED) </a:t>
            </a:r>
          </a:p>
          <a:p>
            <a:pPr fontAlgn="base"/>
            <a:endParaRPr lang="en-US" sz="2000" b="1" dirty="0">
              <a:solidFill>
                <a:schemeClr val="tx1">
                  <a:lumMod val="65000"/>
                  <a:lumOff val="35000"/>
                </a:schemeClr>
              </a:solidFill>
              <a:latin typeface="Century Gothic" panose="020B0502020202020204" pitchFamily="34" charset="0"/>
            </a:endParaRP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Raw data (observations: 11,648 / variables: 372)</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Filtered data (observations: 4,000 / variables: 43)</a:t>
            </a:r>
          </a:p>
          <a:p>
            <a:pPr marL="285750" indent="-285750" fontAlgn="base">
              <a:buFont typeface="Arial" panose="020B0604020202020204" pitchFamily="34" charset="0"/>
              <a:buChar char="•"/>
            </a:pPr>
            <a:endParaRPr lang="en-US" sz="1600" dirty="0">
              <a:solidFill>
                <a:schemeClr val="tx1">
                  <a:lumMod val="65000"/>
                  <a:lumOff val="35000"/>
                </a:schemeClr>
              </a:solidFill>
              <a:latin typeface="Century Gothic" panose="020B0502020202020204" pitchFamily="34" charset="0"/>
            </a:endParaRPr>
          </a:p>
          <a:p>
            <a:pPr fontAlgn="base"/>
            <a:r>
              <a:rPr lang="en-US" sz="1600" b="1" dirty="0">
                <a:solidFill>
                  <a:schemeClr val="tx1">
                    <a:lumMod val="65000"/>
                    <a:lumOff val="35000"/>
                  </a:schemeClr>
                </a:solidFill>
                <a:latin typeface="Century Gothic" panose="020B0502020202020204" pitchFamily="34" charset="0"/>
              </a:rPr>
              <a:t>The SHED includes:</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demographic data</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assessment of financial knowledge</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financial products owned</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financial positions </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economic fragility</a:t>
            </a:r>
          </a:p>
          <a:p>
            <a:pPr marL="285750" indent="-285750" fontAlgn="base">
              <a:buFont typeface="Arial" panose="020B0604020202020204" pitchFamily="34" charset="0"/>
              <a:buChar char="•"/>
            </a:pPr>
            <a:r>
              <a:rPr lang="en-US" sz="1600" dirty="0">
                <a:solidFill>
                  <a:schemeClr val="tx1">
                    <a:lumMod val="65000"/>
                    <a:lumOff val="35000"/>
                  </a:schemeClr>
                </a:solidFill>
                <a:latin typeface="Century Gothic" panose="020B0502020202020204" pitchFamily="34" charset="0"/>
              </a:rPr>
              <a:t>financial well-being scale</a:t>
            </a:r>
          </a:p>
        </p:txBody>
      </p:sp>
    </p:spTree>
    <p:extLst>
      <p:ext uri="{BB962C8B-B14F-4D97-AF65-F5344CB8AC3E}">
        <p14:creationId xmlns:p14="http://schemas.microsoft.com/office/powerpoint/2010/main" val="3283587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2. Scrub – CFPB Data</a:t>
            </a:r>
          </a:p>
        </p:txBody>
      </p:sp>
      <p:sp>
        <p:nvSpPr>
          <p:cNvPr id="6" name="Content Placeholder 2">
            <a:extLst>
              <a:ext uri="{FF2B5EF4-FFF2-40B4-BE49-F238E27FC236}">
                <a16:creationId xmlns:a16="http://schemas.microsoft.com/office/drawing/2014/main" id="{28968279-9B9A-954A-ACDA-325A23E29E93}"/>
              </a:ext>
            </a:extLst>
          </p:cNvPr>
          <p:cNvSpPr>
            <a:spLocks noGrp="1"/>
          </p:cNvSpPr>
          <p:nvPr>
            <p:ph idx="1"/>
          </p:nvPr>
        </p:nvSpPr>
        <p:spPr>
          <a:xfrm>
            <a:off x="838200" y="1828800"/>
            <a:ext cx="5772807" cy="4498822"/>
          </a:xfrm>
        </p:spPr>
        <p:txBody>
          <a:bodyPr>
            <a:noAutofit/>
          </a:bodyPr>
          <a:lstStyle/>
          <a:p>
            <a:pPr fontAlgn="base"/>
            <a:r>
              <a:rPr lang="en-US" sz="2000" b="1" dirty="0"/>
              <a:t>Variable Selection – </a:t>
            </a:r>
            <a:r>
              <a:rPr lang="en-US" sz="2000" dirty="0"/>
              <a:t>selected 24 variables   </a:t>
            </a:r>
          </a:p>
          <a:p>
            <a:pPr fontAlgn="base"/>
            <a:r>
              <a:rPr lang="en-US" sz="2000" b="1" dirty="0"/>
              <a:t>Transformation – </a:t>
            </a:r>
            <a:r>
              <a:rPr lang="en-US" sz="2000" dirty="0"/>
              <a:t>converted fields to UTF-8, truncated longer text fields, factored columns and added a classification for  the </a:t>
            </a:r>
            <a:r>
              <a:rPr lang="en-US" sz="2000" dirty="0" err="1"/>
              <a:t>cfpb</a:t>
            </a:r>
            <a:r>
              <a:rPr lang="en-US" sz="2000" dirty="0"/>
              <a:t> score</a:t>
            </a:r>
          </a:p>
          <a:p>
            <a:pPr fontAlgn="base"/>
            <a:r>
              <a:rPr lang="en-US" sz="2000" b="1" dirty="0"/>
              <a:t>Filtering – </a:t>
            </a:r>
            <a:r>
              <a:rPr lang="en-US" sz="2000" dirty="0"/>
              <a:t>reduced data set to 4,000 </a:t>
            </a:r>
          </a:p>
          <a:p>
            <a:pPr fontAlgn="base"/>
            <a:r>
              <a:rPr lang="en-US" sz="2000" b="1" dirty="0"/>
              <a:t>Outliers – </a:t>
            </a:r>
            <a:r>
              <a:rPr lang="en-US" sz="2000" dirty="0"/>
              <a:t>filtered </a:t>
            </a:r>
            <a:r>
              <a:rPr lang="en-US" sz="2000" dirty="0" err="1"/>
              <a:t>cfpb</a:t>
            </a:r>
            <a:r>
              <a:rPr lang="en-US" sz="2000" dirty="0"/>
              <a:t> scores less than 0 </a:t>
            </a:r>
          </a:p>
        </p:txBody>
      </p:sp>
      <p:pic>
        <p:nvPicPr>
          <p:cNvPr id="3" name="Picture 2">
            <a:extLst>
              <a:ext uri="{FF2B5EF4-FFF2-40B4-BE49-F238E27FC236}">
                <a16:creationId xmlns:a16="http://schemas.microsoft.com/office/drawing/2014/main" id="{ED50BA15-BE8B-564B-9A61-C95A27467171}"/>
              </a:ext>
            </a:extLst>
          </p:cNvPr>
          <p:cNvPicPr>
            <a:picLocks noChangeAspect="1"/>
          </p:cNvPicPr>
          <p:nvPr/>
        </p:nvPicPr>
        <p:blipFill rotWithShape="1">
          <a:blip r:embed="rId2"/>
          <a:srcRect r="47602"/>
          <a:stretch/>
        </p:blipFill>
        <p:spPr>
          <a:xfrm>
            <a:off x="1828800" y="4754880"/>
            <a:ext cx="3237188" cy="1828800"/>
          </a:xfrm>
          <a:prstGeom prst="rect">
            <a:avLst/>
          </a:prstGeom>
        </p:spPr>
      </p:pic>
      <p:pic>
        <p:nvPicPr>
          <p:cNvPr id="4" name="Picture 3">
            <a:extLst>
              <a:ext uri="{FF2B5EF4-FFF2-40B4-BE49-F238E27FC236}">
                <a16:creationId xmlns:a16="http://schemas.microsoft.com/office/drawing/2014/main" id="{0C35C502-75F9-B84D-BF86-49EC7CAB0B13}"/>
              </a:ext>
            </a:extLst>
          </p:cNvPr>
          <p:cNvPicPr>
            <a:picLocks noChangeAspect="1"/>
          </p:cNvPicPr>
          <p:nvPr/>
        </p:nvPicPr>
        <p:blipFill>
          <a:blip r:embed="rId3"/>
          <a:stretch>
            <a:fillRect/>
          </a:stretch>
        </p:blipFill>
        <p:spPr>
          <a:xfrm>
            <a:off x="6858000" y="1600200"/>
            <a:ext cx="5120640" cy="3657600"/>
          </a:xfrm>
          <a:prstGeom prst="rect">
            <a:avLst/>
          </a:prstGeom>
        </p:spPr>
      </p:pic>
      <p:pic>
        <p:nvPicPr>
          <p:cNvPr id="10" name="Picture 9">
            <a:extLst>
              <a:ext uri="{FF2B5EF4-FFF2-40B4-BE49-F238E27FC236}">
                <a16:creationId xmlns:a16="http://schemas.microsoft.com/office/drawing/2014/main" id="{BE734371-CC3F-AD4D-9E4C-5E469D112B72}"/>
              </a:ext>
            </a:extLst>
          </p:cNvPr>
          <p:cNvPicPr>
            <a:picLocks noChangeAspect="1"/>
          </p:cNvPicPr>
          <p:nvPr/>
        </p:nvPicPr>
        <p:blipFill>
          <a:blip r:embed="rId4"/>
          <a:stretch>
            <a:fillRect/>
          </a:stretch>
        </p:blipFill>
        <p:spPr>
          <a:xfrm>
            <a:off x="7601607" y="5424633"/>
            <a:ext cx="3780702" cy="1159047"/>
          </a:xfrm>
          <a:prstGeom prst="rect">
            <a:avLst/>
          </a:prstGeom>
        </p:spPr>
      </p:pic>
    </p:spTree>
    <p:extLst>
      <p:ext uri="{BB962C8B-B14F-4D97-AF65-F5344CB8AC3E}">
        <p14:creationId xmlns:p14="http://schemas.microsoft.com/office/powerpoint/2010/main" val="3113861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2. Scrub – FED Data</a:t>
            </a:r>
          </a:p>
        </p:txBody>
      </p:sp>
      <p:sp>
        <p:nvSpPr>
          <p:cNvPr id="6" name="Content Placeholder 2">
            <a:extLst>
              <a:ext uri="{FF2B5EF4-FFF2-40B4-BE49-F238E27FC236}">
                <a16:creationId xmlns:a16="http://schemas.microsoft.com/office/drawing/2014/main" id="{28968279-9B9A-954A-ACDA-325A23E29E93}"/>
              </a:ext>
            </a:extLst>
          </p:cNvPr>
          <p:cNvSpPr>
            <a:spLocks noGrp="1"/>
          </p:cNvSpPr>
          <p:nvPr>
            <p:ph idx="1"/>
          </p:nvPr>
        </p:nvSpPr>
        <p:spPr>
          <a:xfrm>
            <a:off x="838199" y="1828800"/>
            <a:ext cx="5911735" cy="4498822"/>
          </a:xfrm>
        </p:spPr>
        <p:txBody>
          <a:bodyPr>
            <a:noAutofit/>
          </a:bodyPr>
          <a:lstStyle/>
          <a:p>
            <a:pPr fontAlgn="base"/>
            <a:r>
              <a:rPr lang="en-US" sz="2000" b="1" dirty="0"/>
              <a:t>Variable Selection – </a:t>
            </a:r>
            <a:r>
              <a:rPr lang="en-US" sz="2000" dirty="0"/>
              <a:t>selected 43 relevant variables</a:t>
            </a:r>
          </a:p>
          <a:p>
            <a:pPr fontAlgn="base"/>
            <a:r>
              <a:rPr lang="en-US" sz="2000" b="1" dirty="0"/>
              <a:t>Transformation - </a:t>
            </a:r>
            <a:r>
              <a:rPr lang="en-US" sz="2000" dirty="0"/>
              <a:t>converted fields to UTF-8, factored columns and added a classification for  the </a:t>
            </a:r>
            <a:r>
              <a:rPr lang="en-US" sz="2000" dirty="0" err="1"/>
              <a:t>cfpb</a:t>
            </a:r>
            <a:r>
              <a:rPr lang="en-US" sz="2000" dirty="0"/>
              <a:t> score</a:t>
            </a:r>
          </a:p>
          <a:p>
            <a:pPr fontAlgn="base"/>
            <a:r>
              <a:rPr lang="en-US" sz="2000" b="1" dirty="0"/>
              <a:t>Filtering - </a:t>
            </a:r>
            <a:r>
              <a:rPr lang="en-US" sz="2000" dirty="0"/>
              <a:t>reduced data set to 4,000 </a:t>
            </a:r>
          </a:p>
          <a:p>
            <a:pPr fontAlgn="base"/>
            <a:r>
              <a:rPr lang="en-US" sz="2000" b="1" dirty="0"/>
              <a:t>Outliers – </a:t>
            </a:r>
            <a:r>
              <a:rPr lang="en-US" sz="2000" dirty="0"/>
              <a:t>no outliers filtered</a:t>
            </a:r>
          </a:p>
        </p:txBody>
      </p:sp>
      <p:pic>
        <p:nvPicPr>
          <p:cNvPr id="4" name="Picture 3">
            <a:extLst>
              <a:ext uri="{FF2B5EF4-FFF2-40B4-BE49-F238E27FC236}">
                <a16:creationId xmlns:a16="http://schemas.microsoft.com/office/drawing/2014/main" id="{27E1AB22-60C1-264B-81F0-BBD48FDDFD07}"/>
              </a:ext>
            </a:extLst>
          </p:cNvPr>
          <p:cNvPicPr>
            <a:picLocks noChangeAspect="1"/>
          </p:cNvPicPr>
          <p:nvPr/>
        </p:nvPicPr>
        <p:blipFill>
          <a:blip r:embed="rId2"/>
          <a:stretch>
            <a:fillRect/>
          </a:stretch>
        </p:blipFill>
        <p:spPr>
          <a:xfrm>
            <a:off x="6858000" y="1600200"/>
            <a:ext cx="5120639" cy="3657600"/>
          </a:xfrm>
          <a:prstGeom prst="rect">
            <a:avLst/>
          </a:prstGeom>
        </p:spPr>
      </p:pic>
      <p:pic>
        <p:nvPicPr>
          <p:cNvPr id="7" name="Picture 6">
            <a:extLst>
              <a:ext uri="{FF2B5EF4-FFF2-40B4-BE49-F238E27FC236}">
                <a16:creationId xmlns:a16="http://schemas.microsoft.com/office/drawing/2014/main" id="{AE5DABE5-044D-554B-8D2A-18982CBC0F3E}"/>
              </a:ext>
            </a:extLst>
          </p:cNvPr>
          <p:cNvPicPr>
            <a:picLocks noChangeAspect="1"/>
          </p:cNvPicPr>
          <p:nvPr/>
        </p:nvPicPr>
        <p:blipFill rotWithShape="1">
          <a:blip r:embed="rId3"/>
          <a:srcRect l="51717"/>
          <a:stretch/>
        </p:blipFill>
        <p:spPr>
          <a:xfrm>
            <a:off x="1828800" y="4754880"/>
            <a:ext cx="2982977" cy="1828800"/>
          </a:xfrm>
          <a:prstGeom prst="rect">
            <a:avLst/>
          </a:prstGeom>
        </p:spPr>
      </p:pic>
      <p:pic>
        <p:nvPicPr>
          <p:cNvPr id="8" name="Picture 7">
            <a:extLst>
              <a:ext uri="{FF2B5EF4-FFF2-40B4-BE49-F238E27FC236}">
                <a16:creationId xmlns:a16="http://schemas.microsoft.com/office/drawing/2014/main" id="{0955ED1C-050B-2F46-B4B1-6A9B8850D10F}"/>
              </a:ext>
            </a:extLst>
          </p:cNvPr>
          <p:cNvPicPr>
            <a:picLocks noChangeAspect="1"/>
          </p:cNvPicPr>
          <p:nvPr/>
        </p:nvPicPr>
        <p:blipFill>
          <a:blip r:embed="rId4"/>
          <a:stretch>
            <a:fillRect/>
          </a:stretch>
        </p:blipFill>
        <p:spPr>
          <a:xfrm>
            <a:off x="7601607" y="5424633"/>
            <a:ext cx="3780702" cy="1159047"/>
          </a:xfrm>
          <a:prstGeom prst="rect">
            <a:avLst/>
          </a:prstGeom>
        </p:spPr>
      </p:pic>
    </p:spTree>
    <p:extLst>
      <p:ext uri="{BB962C8B-B14F-4D97-AF65-F5344CB8AC3E}">
        <p14:creationId xmlns:p14="http://schemas.microsoft.com/office/powerpoint/2010/main" val="32528357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3. Explore - CFPB</a:t>
            </a:r>
          </a:p>
        </p:txBody>
      </p:sp>
      <p:pic>
        <p:nvPicPr>
          <p:cNvPr id="9" name="Picture 8">
            <a:extLst>
              <a:ext uri="{FF2B5EF4-FFF2-40B4-BE49-F238E27FC236}">
                <a16:creationId xmlns:a16="http://schemas.microsoft.com/office/drawing/2014/main" id="{5ED627C2-91A0-FD48-BAC9-DE5E88A7FBD3}"/>
              </a:ext>
            </a:extLst>
          </p:cNvPr>
          <p:cNvPicPr>
            <a:picLocks noChangeAspect="1"/>
          </p:cNvPicPr>
          <p:nvPr/>
        </p:nvPicPr>
        <p:blipFill rotWithShape="1">
          <a:blip r:embed="rId2"/>
          <a:srcRect l="13414" r="11338"/>
          <a:stretch/>
        </p:blipFill>
        <p:spPr>
          <a:xfrm>
            <a:off x="6882939" y="1459115"/>
            <a:ext cx="5309062" cy="5039622"/>
          </a:xfrm>
          <a:prstGeom prst="rect">
            <a:avLst/>
          </a:prstGeom>
        </p:spPr>
      </p:pic>
      <p:sp>
        <p:nvSpPr>
          <p:cNvPr id="10" name="Content Placeholder 2">
            <a:extLst>
              <a:ext uri="{FF2B5EF4-FFF2-40B4-BE49-F238E27FC236}">
                <a16:creationId xmlns:a16="http://schemas.microsoft.com/office/drawing/2014/main" id="{8651217D-945B-0446-B449-D9134DD40EED}"/>
              </a:ext>
            </a:extLst>
          </p:cNvPr>
          <p:cNvSpPr>
            <a:spLocks noGrp="1"/>
          </p:cNvSpPr>
          <p:nvPr>
            <p:ph idx="1"/>
          </p:nvPr>
        </p:nvSpPr>
        <p:spPr>
          <a:xfrm>
            <a:off x="302608" y="4372493"/>
            <a:ext cx="6108702" cy="2045600"/>
          </a:xfrm>
        </p:spPr>
        <p:txBody>
          <a:bodyPr>
            <a:noAutofit/>
          </a:bodyPr>
          <a:lstStyle/>
          <a:p>
            <a:r>
              <a:rPr lang="en-US" sz="1400" b="1" dirty="0"/>
              <a:t>Low correlation across numeric values - t</a:t>
            </a:r>
            <a:r>
              <a:rPr lang="en-US" sz="1400" dirty="0"/>
              <a:t>here are limited numeric values in the survey data. The numeric data that exists is not heavily correlated</a:t>
            </a:r>
          </a:p>
          <a:p>
            <a:r>
              <a:rPr lang="en-US" sz="1400" b="1" dirty="0"/>
              <a:t>Correlation varies by education and income level - </a:t>
            </a:r>
            <a:r>
              <a:rPr lang="en-US" sz="1400" dirty="0"/>
              <a:t>there is a difference in correlation across education levels and income groups</a:t>
            </a:r>
          </a:p>
          <a:p>
            <a:r>
              <a:rPr lang="en-US" sz="1400" dirty="0"/>
              <a:t>Segmenting the population using these variables is an avenue for further analysis</a:t>
            </a:r>
          </a:p>
        </p:txBody>
      </p:sp>
      <p:pic>
        <p:nvPicPr>
          <p:cNvPr id="12" name="Picture 11">
            <a:extLst>
              <a:ext uri="{FF2B5EF4-FFF2-40B4-BE49-F238E27FC236}">
                <a16:creationId xmlns:a16="http://schemas.microsoft.com/office/drawing/2014/main" id="{52FCD92B-5237-A64A-A8F1-ADC7975371DA}"/>
              </a:ext>
            </a:extLst>
          </p:cNvPr>
          <p:cNvPicPr>
            <a:picLocks noChangeAspect="1"/>
          </p:cNvPicPr>
          <p:nvPr/>
        </p:nvPicPr>
        <p:blipFill>
          <a:blip r:embed="rId3"/>
          <a:stretch>
            <a:fillRect/>
          </a:stretch>
        </p:blipFill>
        <p:spPr>
          <a:xfrm>
            <a:off x="302608" y="1459115"/>
            <a:ext cx="4949306" cy="2863527"/>
          </a:xfrm>
          <a:prstGeom prst="rect">
            <a:avLst/>
          </a:prstGeom>
        </p:spPr>
      </p:pic>
    </p:spTree>
    <p:extLst>
      <p:ext uri="{BB962C8B-B14F-4D97-AF65-F5344CB8AC3E}">
        <p14:creationId xmlns:p14="http://schemas.microsoft.com/office/powerpoint/2010/main" val="275375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C3B1-FFAA-E341-AF5B-145848EC6C45}"/>
              </a:ext>
            </a:extLst>
          </p:cNvPr>
          <p:cNvSpPr>
            <a:spLocks noGrp="1"/>
          </p:cNvSpPr>
          <p:nvPr>
            <p:ph type="title"/>
          </p:nvPr>
        </p:nvSpPr>
        <p:spPr/>
        <p:txBody>
          <a:bodyPr/>
          <a:lstStyle/>
          <a:p>
            <a:r>
              <a:rPr lang="en-US" dirty="0"/>
              <a:t>3. Explore - CFPB</a:t>
            </a:r>
          </a:p>
        </p:txBody>
      </p:sp>
      <p:pic>
        <p:nvPicPr>
          <p:cNvPr id="7" name="Picture 6">
            <a:extLst>
              <a:ext uri="{FF2B5EF4-FFF2-40B4-BE49-F238E27FC236}">
                <a16:creationId xmlns:a16="http://schemas.microsoft.com/office/drawing/2014/main" id="{D0C98374-4449-ED47-B43C-775D23C06DDE}"/>
              </a:ext>
            </a:extLst>
          </p:cNvPr>
          <p:cNvPicPr>
            <a:picLocks noChangeAspect="1"/>
          </p:cNvPicPr>
          <p:nvPr/>
        </p:nvPicPr>
        <p:blipFill>
          <a:blip r:embed="rId2"/>
          <a:stretch>
            <a:fillRect/>
          </a:stretch>
        </p:blipFill>
        <p:spPr>
          <a:xfrm>
            <a:off x="216705" y="1492529"/>
            <a:ext cx="3712464" cy="2651760"/>
          </a:xfrm>
          <a:prstGeom prst="rect">
            <a:avLst/>
          </a:prstGeom>
        </p:spPr>
      </p:pic>
      <p:pic>
        <p:nvPicPr>
          <p:cNvPr id="8" name="Picture 7">
            <a:extLst>
              <a:ext uri="{FF2B5EF4-FFF2-40B4-BE49-F238E27FC236}">
                <a16:creationId xmlns:a16="http://schemas.microsoft.com/office/drawing/2014/main" id="{E87D2F62-2E15-7E41-9908-F43A75CC5B64}"/>
              </a:ext>
            </a:extLst>
          </p:cNvPr>
          <p:cNvPicPr>
            <a:picLocks noChangeAspect="1"/>
          </p:cNvPicPr>
          <p:nvPr/>
        </p:nvPicPr>
        <p:blipFill>
          <a:blip r:embed="rId3"/>
          <a:stretch>
            <a:fillRect/>
          </a:stretch>
        </p:blipFill>
        <p:spPr>
          <a:xfrm>
            <a:off x="4221075" y="1492529"/>
            <a:ext cx="3712464" cy="2651760"/>
          </a:xfrm>
          <a:prstGeom prst="rect">
            <a:avLst/>
          </a:prstGeom>
        </p:spPr>
      </p:pic>
      <p:pic>
        <p:nvPicPr>
          <p:cNvPr id="10" name="Picture 9">
            <a:extLst>
              <a:ext uri="{FF2B5EF4-FFF2-40B4-BE49-F238E27FC236}">
                <a16:creationId xmlns:a16="http://schemas.microsoft.com/office/drawing/2014/main" id="{DC2F4347-033C-6D45-BB84-57C912AC46A2}"/>
              </a:ext>
            </a:extLst>
          </p:cNvPr>
          <p:cNvPicPr>
            <a:picLocks noChangeAspect="1"/>
          </p:cNvPicPr>
          <p:nvPr/>
        </p:nvPicPr>
        <p:blipFill>
          <a:blip r:embed="rId4"/>
          <a:stretch>
            <a:fillRect/>
          </a:stretch>
        </p:blipFill>
        <p:spPr>
          <a:xfrm>
            <a:off x="8225444" y="1492529"/>
            <a:ext cx="3712464" cy="2651760"/>
          </a:xfrm>
          <a:prstGeom prst="rect">
            <a:avLst/>
          </a:prstGeom>
        </p:spPr>
      </p:pic>
      <p:pic>
        <p:nvPicPr>
          <p:cNvPr id="11" name="Picture 10">
            <a:extLst>
              <a:ext uri="{FF2B5EF4-FFF2-40B4-BE49-F238E27FC236}">
                <a16:creationId xmlns:a16="http://schemas.microsoft.com/office/drawing/2014/main" id="{C64B7E6B-01C1-3842-A556-59D2B7BDEC97}"/>
              </a:ext>
            </a:extLst>
          </p:cNvPr>
          <p:cNvPicPr>
            <a:picLocks noChangeAspect="1"/>
          </p:cNvPicPr>
          <p:nvPr/>
        </p:nvPicPr>
        <p:blipFill>
          <a:blip r:embed="rId5"/>
          <a:stretch>
            <a:fillRect/>
          </a:stretch>
        </p:blipFill>
        <p:spPr>
          <a:xfrm>
            <a:off x="8225444" y="4144289"/>
            <a:ext cx="3712464" cy="2651760"/>
          </a:xfrm>
          <a:prstGeom prst="rect">
            <a:avLst/>
          </a:prstGeom>
        </p:spPr>
      </p:pic>
      <p:pic>
        <p:nvPicPr>
          <p:cNvPr id="12" name="Picture 11">
            <a:extLst>
              <a:ext uri="{FF2B5EF4-FFF2-40B4-BE49-F238E27FC236}">
                <a16:creationId xmlns:a16="http://schemas.microsoft.com/office/drawing/2014/main" id="{9FBD7F52-1F1B-5243-B7C4-14FA7DBCDBB3}"/>
              </a:ext>
            </a:extLst>
          </p:cNvPr>
          <p:cNvPicPr>
            <a:picLocks noChangeAspect="1"/>
          </p:cNvPicPr>
          <p:nvPr/>
        </p:nvPicPr>
        <p:blipFill>
          <a:blip r:embed="rId6"/>
          <a:stretch>
            <a:fillRect/>
          </a:stretch>
        </p:blipFill>
        <p:spPr>
          <a:xfrm>
            <a:off x="3929169" y="4144289"/>
            <a:ext cx="3712464" cy="2651760"/>
          </a:xfrm>
          <a:prstGeom prst="rect">
            <a:avLst/>
          </a:prstGeom>
        </p:spPr>
      </p:pic>
      <p:pic>
        <p:nvPicPr>
          <p:cNvPr id="13" name="Picture 12">
            <a:extLst>
              <a:ext uri="{FF2B5EF4-FFF2-40B4-BE49-F238E27FC236}">
                <a16:creationId xmlns:a16="http://schemas.microsoft.com/office/drawing/2014/main" id="{860BCFC3-55F0-0542-A307-504AF2C5C424}"/>
              </a:ext>
            </a:extLst>
          </p:cNvPr>
          <p:cNvPicPr>
            <a:picLocks noChangeAspect="1"/>
          </p:cNvPicPr>
          <p:nvPr/>
        </p:nvPicPr>
        <p:blipFill>
          <a:blip r:embed="rId7"/>
          <a:stretch>
            <a:fillRect/>
          </a:stretch>
        </p:blipFill>
        <p:spPr>
          <a:xfrm>
            <a:off x="216705" y="4144289"/>
            <a:ext cx="3712464" cy="2651760"/>
          </a:xfrm>
          <a:prstGeom prst="rect">
            <a:avLst/>
          </a:prstGeom>
        </p:spPr>
      </p:pic>
    </p:spTree>
    <p:extLst>
      <p:ext uri="{BB962C8B-B14F-4D97-AF65-F5344CB8AC3E}">
        <p14:creationId xmlns:p14="http://schemas.microsoft.com/office/powerpoint/2010/main" val="15384109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6180</TotalTime>
  <Words>1018</Words>
  <Application>Microsoft Macintosh PowerPoint</Application>
  <PresentationFormat>Widescreen</PresentationFormat>
  <Paragraphs>165</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Century Gothic</vt:lpstr>
      <vt:lpstr>Office Theme</vt:lpstr>
      <vt:lpstr>DATA607 Final Project – Financial Wellness Models</vt:lpstr>
      <vt:lpstr>Content</vt:lpstr>
      <vt:lpstr>Overview</vt:lpstr>
      <vt:lpstr>Overview</vt:lpstr>
      <vt:lpstr>1. Obtain</vt:lpstr>
      <vt:lpstr>2. Scrub – CFPB Data</vt:lpstr>
      <vt:lpstr>2. Scrub – FED Data</vt:lpstr>
      <vt:lpstr>3. Explore - CFPB</vt:lpstr>
      <vt:lpstr>3. Explore - CFPB</vt:lpstr>
      <vt:lpstr>3. Explore – Fed</vt:lpstr>
      <vt:lpstr>3. Explore – Fed</vt:lpstr>
      <vt:lpstr>4. Model</vt:lpstr>
      <vt:lpstr>4. Model – variable selection</vt:lpstr>
      <vt:lpstr>4. Model – Linear Regression</vt:lpstr>
      <vt:lpstr>4. Model – Random Forest</vt:lpstr>
      <vt:lpstr>4. Model – Neural Network</vt:lpstr>
      <vt:lpstr>5. iNterpret</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Simbandumwe</dc:creator>
  <cp:lastModifiedBy>DAVID SIMBANDUMWE</cp:lastModifiedBy>
  <cp:revision>128</cp:revision>
  <cp:lastPrinted>2021-12-04T16:05:15Z</cp:lastPrinted>
  <dcterms:created xsi:type="dcterms:W3CDTF">2021-10-04T23:21:35Z</dcterms:created>
  <dcterms:modified xsi:type="dcterms:W3CDTF">2021-12-08T15:10:55Z</dcterms:modified>
</cp:coreProperties>
</file>

<file path=docProps/thumbnail.jpeg>
</file>